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3"/>
  </p:notesMasterIdLst>
  <p:sldIdLst>
    <p:sldId id="299" r:id="rId2"/>
    <p:sldId id="301" r:id="rId3"/>
    <p:sldId id="302" r:id="rId4"/>
    <p:sldId id="303" r:id="rId5"/>
    <p:sldId id="304" r:id="rId6"/>
    <p:sldId id="317" r:id="rId7"/>
    <p:sldId id="305" r:id="rId8"/>
    <p:sldId id="311" r:id="rId9"/>
    <p:sldId id="308" r:id="rId10"/>
    <p:sldId id="310" r:id="rId11"/>
    <p:sldId id="309" r:id="rId12"/>
    <p:sldId id="312" r:id="rId13"/>
    <p:sldId id="266" r:id="rId14"/>
    <p:sldId id="263" r:id="rId15"/>
    <p:sldId id="259" r:id="rId16"/>
    <p:sldId id="260" r:id="rId17"/>
    <p:sldId id="261" r:id="rId18"/>
    <p:sldId id="262" r:id="rId19"/>
    <p:sldId id="279" r:id="rId20"/>
    <p:sldId id="281" r:id="rId21"/>
    <p:sldId id="277" r:id="rId22"/>
    <p:sldId id="316" r:id="rId23"/>
    <p:sldId id="314" r:id="rId24"/>
    <p:sldId id="315" r:id="rId25"/>
    <p:sldId id="313" r:id="rId26"/>
    <p:sldId id="287" r:id="rId27"/>
    <p:sldId id="288" r:id="rId28"/>
    <p:sldId id="289" r:id="rId29"/>
    <p:sldId id="290" r:id="rId30"/>
    <p:sldId id="319" r:id="rId31"/>
    <p:sldId id="31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B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89896" autoAdjust="0"/>
  </p:normalViewPr>
  <p:slideViewPr>
    <p:cSldViewPr snapToGrid="0">
      <p:cViewPr>
        <p:scale>
          <a:sx n="70" d="100"/>
          <a:sy n="70" d="100"/>
        </p:scale>
        <p:origin x="294" y="4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CF45A-1D92-43F4-854C-8B82B91DF118}" type="datetimeFigureOut">
              <a:rPr lang="zh-TW" altLang="en-US" smtClean="0"/>
              <a:t>2017/10/25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95F7F-F131-43F1-81DA-20BBE894DD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2430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5F7F-F131-43F1-81DA-20BBE894DD26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967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(</a:t>
            </a:r>
            <a:r>
              <a:rPr lang="zh-TW" altLang="en-US" dirty="0"/>
              <a:t>根據聯合國世界衛生組織</a:t>
            </a:r>
            <a:r>
              <a:rPr lang="zh-TW" altLang="en-US" b="1" dirty="0"/>
              <a:t>定義</a:t>
            </a:r>
            <a:r>
              <a:rPr lang="zh-TW" altLang="en-US" dirty="0"/>
              <a:t>，</a:t>
            </a:r>
            <a:r>
              <a:rPr lang="en-US" altLang="zh-TW" dirty="0"/>
              <a:t>65</a:t>
            </a:r>
            <a:r>
              <a:rPr lang="zh-TW" altLang="en-US" dirty="0"/>
              <a:t>歲以上老年人口占總人口比例達到</a:t>
            </a:r>
            <a:r>
              <a:rPr lang="en-US" altLang="zh-TW" dirty="0"/>
              <a:t>7%</a:t>
            </a:r>
            <a:r>
              <a:rPr lang="zh-TW" altLang="en-US" dirty="0"/>
              <a:t>時稱為「</a:t>
            </a:r>
            <a:r>
              <a:rPr lang="zh-TW" altLang="en-US" b="1" dirty="0"/>
              <a:t>高齡</a:t>
            </a:r>
            <a:r>
              <a:rPr lang="zh-TW" altLang="en-US" dirty="0"/>
              <a:t>化</a:t>
            </a:r>
            <a:r>
              <a:rPr lang="zh-TW" altLang="en-US" b="1" dirty="0"/>
              <a:t>社會</a:t>
            </a:r>
            <a:r>
              <a:rPr lang="zh-TW" altLang="en-US" dirty="0"/>
              <a:t>」，達到</a:t>
            </a:r>
            <a:r>
              <a:rPr lang="en-US" altLang="zh-TW" dirty="0"/>
              <a:t>14%</a:t>
            </a:r>
            <a:r>
              <a:rPr lang="zh-TW" altLang="en-US" dirty="0"/>
              <a:t>是「</a:t>
            </a:r>
            <a:r>
              <a:rPr lang="zh-TW" altLang="en-US" b="1" dirty="0"/>
              <a:t>高齡社會</a:t>
            </a:r>
            <a:r>
              <a:rPr lang="zh-TW" altLang="en-US" dirty="0"/>
              <a:t>」，若達</a:t>
            </a:r>
            <a:r>
              <a:rPr lang="en-US" altLang="zh-TW" dirty="0"/>
              <a:t>20%</a:t>
            </a:r>
            <a:r>
              <a:rPr lang="zh-TW" altLang="en-US" dirty="0"/>
              <a:t>則稱為「超</a:t>
            </a:r>
            <a:r>
              <a:rPr lang="zh-TW" altLang="en-US" b="1" dirty="0"/>
              <a:t>高齡社會</a:t>
            </a:r>
            <a:r>
              <a:rPr lang="zh-TW" altLang="en-US" dirty="0"/>
              <a:t>」。</a:t>
            </a:r>
            <a:r>
              <a:rPr lang="en-US" altLang="zh-TW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老化指數：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為衡量一個國家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地區人口老化程度之指標，即每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65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歲以上人口對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歲以下人口之比，指數越高，代表高老齡化情況越嚴重。</a:t>
            </a:r>
            <a:endParaRPr lang="zh-TW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5F7F-F131-43F1-81DA-20BBE894DD26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4033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扶養比：每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個工作年齡人口（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至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64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歲人口）所需負擔依賴人口（即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歲以下幼年人口及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65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歲以上老年人口），也稱為依賴人口指數，扶養比愈高，負擔也愈重。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5F7F-F131-43F1-81DA-20BBE894DD26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050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/>
              <a:t>骨骼肌除了動作，也是身體儲存蛋白質的地方，當人體遇到壓力或飢餓時，身體會將骨骼肌的蛋白質轉為能量</a:t>
            </a:r>
            <a:endParaRPr lang="en-US" altLang="zh-TW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dirty="0"/>
              <a:t>2010</a:t>
            </a:r>
            <a:r>
              <a:rPr lang="zh-TW" altLang="en-US" dirty="0"/>
              <a:t>年時歐洲肌少症聯盟召集專家開會，訂出</a:t>
            </a:r>
            <a:r>
              <a:rPr lang="en-US" altLang="zh-TW" dirty="0"/>
              <a:t>3</a:t>
            </a:r>
            <a:r>
              <a:rPr lang="zh-TW" altLang="en-US" dirty="0"/>
              <a:t>項重要指標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5F7F-F131-43F1-81DA-20BBE894DD26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7130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zh-TW" altLang="zh-TW" dirty="0"/>
              <a:t>過度的壓力會導致</a:t>
            </a:r>
            <a:r>
              <a:rPr lang="zh-TW" altLang="zh-TW" noProof="1"/>
              <a:t>：</a:t>
            </a:r>
            <a:endParaRPr lang="en-US" altLang="zh-TW" noProof="1"/>
          </a:p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zh-TW" altLang="zh-TW" dirty="0"/>
              <a:t>增加發炎反應（腦部亦受波及）</a:t>
            </a:r>
            <a:endParaRPr lang="zh-TW" altLang="en-US" dirty="0"/>
          </a:p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zh-TW" altLang="zh-TW" noProof="1"/>
              <a:t>減</a:t>
            </a:r>
            <a:r>
              <a:rPr lang="zh-TW" altLang="zh-TW" dirty="0"/>
              <a:t>少「乙醯膽鹼」的量</a:t>
            </a:r>
            <a:endParaRPr lang="zh-TW" altLang="en-US" dirty="0"/>
          </a:p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zh-TW" altLang="zh-TW" dirty="0"/>
              <a:t>降低「血清素」的量</a:t>
            </a:r>
            <a:endParaRPr lang="zh-TW" altLang="en-US" dirty="0"/>
          </a:p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zh-TW" altLang="zh-TW" noProof="1"/>
              <a:t>損</a:t>
            </a:r>
            <a:r>
              <a:rPr lang="zh-TW" altLang="zh-TW" dirty="0"/>
              <a:t>摥海馬迴</a:t>
            </a:r>
            <a:endParaRPr lang="zh-TW" altLang="en-US" dirty="0"/>
          </a:p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zh-TW" altLang="zh-TW" noProof="1"/>
              <a:t>降</a:t>
            </a:r>
            <a:r>
              <a:rPr lang="zh-TW" altLang="zh-TW" dirty="0"/>
              <a:t>低</a:t>
            </a:r>
            <a:r>
              <a:rPr lang="en-US" altLang="zh-TW" dirty="0"/>
              <a:t>BDNF</a:t>
            </a:r>
            <a:r>
              <a:rPr lang="zh-TW" altLang="zh-TW" sz="1100" dirty="0"/>
              <a:t>（</a:t>
            </a:r>
            <a:r>
              <a:rPr lang="en-US" altLang="zh-TW" sz="1100" dirty="0"/>
              <a:t>Brain-derived neurotrophic factor</a:t>
            </a:r>
            <a:r>
              <a:rPr lang="zh-TW" altLang="en-US" sz="1100" dirty="0"/>
              <a:t>）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zh-TW" altLang="zh-TW" dirty="0"/>
              <a:t>減少慢波睡眠</a:t>
            </a:r>
            <a:endParaRPr lang="zh-TW" altLang="en-US" dirty="0"/>
          </a:p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zh-TW" altLang="zh-TW" dirty="0"/>
              <a:t>新陳代謝</a:t>
            </a:r>
            <a:r>
              <a:rPr lang="zh-TW" altLang="en-US" dirty="0"/>
              <a:t>紊亂</a:t>
            </a:r>
          </a:p>
          <a:p>
            <a:pPr marL="228600" indent="-228600">
              <a:lnSpc>
                <a:spcPct val="90000"/>
              </a:lnSpc>
              <a:buFont typeface="+mj-lt"/>
              <a:buAutoNum type="arabicPeriod"/>
            </a:pPr>
            <a:r>
              <a:rPr lang="zh-TW" altLang="zh-TW" dirty="0"/>
              <a:t>增加血液濃稠度與血小板凝集，導致栓塞。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9181A-2503-4B26-92EC-9F4889D386C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991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32F0F-3EB2-4F8F-A210-BA4A25A030A2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新細明體" charset="-120"/>
              <a:cs typeface="+mn-cs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TW" dirty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8138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6C9FD-7984-4A28-9951-7A53351BD30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868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00.mo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-199" b="182"/>
          <a:stretch/>
        </p:blipFill>
        <p:spPr>
          <a:xfrm>
            <a:off x="0" y="-1162493"/>
            <a:ext cx="12192000" cy="989536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  <a:alpha val="90000"/>
                </a:schemeClr>
              </a:gs>
              <a:gs pos="50000">
                <a:schemeClr val="bg2">
                  <a:lumMod val="25000"/>
                  <a:alpha val="67000"/>
                </a:schemeClr>
              </a:gs>
              <a:gs pos="10000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EB7948D-65B7-4FEC-80B5-36D7629B101D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3657600"/>
            <a:ext cx="10363200" cy="933451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2800" y="4506687"/>
            <a:ext cx="8534400" cy="685800"/>
          </a:xfrm>
        </p:spPr>
        <p:txBody>
          <a:bodyPr>
            <a:norm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2599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EB7948D-65B7-4FEC-80B5-36D7629B101D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47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762001"/>
            <a:ext cx="2946400" cy="99059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0" y="762001"/>
            <a:ext cx="5892800" cy="5715001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752600"/>
            <a:ext cx="2946400" cy="4724400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5030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800600"/>
            <a:ext cx="7315200" cy="566739"/>
          </a:xfrm>
        </p:spPr>
        <p:txBody>
          <a:bodyPr anchor="b"/>
          <a:lstStyle>
            <a:lvl1pPr algn="l">
              <a:defRPr sz="2667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762000"/>
            <a:ext cx="7315200" cy="3962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0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EB7948D-65B7-4FEC-80B5-36D7629B101D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2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EB7948D-65B7-4FEC-80B5-36D7629B101D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57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1600" y="304801"/>
            <a:ext cx="1320800" cy="53340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9550400" cy="53641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EB7948D-65B7-4FEC-80B5-36D7629B101D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13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251200" y="1981200"/>
            <a:ext cx="6197600" cy="838200"/>
          </a:xfrm>
        </p:spPr>
        <p:txBody>
          <a:bodyPr anchor="ctr">
            <a:normAutofit/>
          </a:bodyPr>
          <a:lstStyle>
            <a:lvl1pPr marL="76198" indent="0">
              <a:buFontTx/>
              <a:buNone/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251200" y="2819400"/>
            <a:ext cx="6197600" cy="838200"/>
          </a:xfrm>
        </p:spPr>
        <p:txBody>
          <a:bodyPr anchor="ctr">
            <a:normAutofit/>
          </a:bodyPr>
          <a:lstStyle>
            <a:lvl1pPr marL="76198" indent="0">
              <a:buFontTx/>
              <a:buNone/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251200" y="3657600"/>
            <a:ext cx="6197600" cy="838200"/>
          </a:xfrm>
        </p:spPr>
        <p:txBody>
          <a:bodyPr anchor="ctr">
            <a:normAutofit/>
          </a:bodyPr>
          <a:lstStyle>
            <a:lvl1pPr marL="76198" indent="0">
              <a:buFontTx/>
              <a:buNone/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251200" y="4495800"/>
            <a:ext cx="6197600" cy="838200"/>
          </a:xfrm>
        </p:spPr>
        <p:txBody>
          <a:bodyPr anchor="ctr">
            <a:normAutofit/>
          </a:bodyPr>
          <a:lstStyle>
            <a:lvl1pPr marL="76198" indent="0">
              <a:buFontTx/>
              <a:buNone/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404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52600"/>
            <a:ext cx="4064000" cy="217640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752600"/>
            <a:ext cx="4572000" cy="2144037"/>
          </a:xfrm>
        </p:spPr>
        <p:txBody>
          <a:bodyPr anchor="ctr">
            <a:normAutofit/>
          </a:bodyPr>
          <a:lstStyle>
            <a:lvl1pPr>
              <a:defRPr sz="26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09600" y="4001786"/>
            <a:ext cx="4064000" cy="224661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4876800" y="4001787"/>
            <a:ext cx="4572000" cy="2213200"/>
          </a:xfrm>
        </p:spPr>
        <p:txBody>
          <a:bodyPr anchor="ctr">
            <a:normAutofit/>
          </a:bodyPr>
          <a:lstStyle>
            <a:lvl1pPr>
              <a:defRPr sz="26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7157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35429" y="3810002"/>
            <a:ext cx="2946396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667"/>
              </a:lnSpc>
              <a:defRPr sz="24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454403" y="3810002"/>
            <a:ext cx="2946396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667"/>
              </a:lnSpc>
              <a:defRPr sz="24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502402" y="3810002"/>
            <a:ext cx="2946396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667"/>
              </a:lnSpc>
              <a:defRPr sz="24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35429" y="1524000"/>
            <a:ext cx="2946396" cy="2209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454400" y="1524000"/>
            <a:ext cx="2946400" cy="2209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502401" y="1524000"/>
            <a:ext cx="2946400" cy="2209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7717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/>
        <p:txBody>
          <a:bodyPr/>
          <a:lstStyle>
            <a:lvl1pPr marL="432000" indent="-432000">
              <a:spcBef>
                <a:spcPts val="900"/>
              </a:spcBef>
              <a:buFont typeface="Arial" panose="020B0604020202020204" pitchFamily="34" charset="0"/>
              <a:buChar char="•"/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64000" indent="-432000">
              <a:spcBef>
                <a:spcPts val="900"/>
              </a:spcBef>
              <a:buFont typeface="Arial" panose="020B0604020202020204" pitchFamily="34" charset="0"/>
              <a:buChar char="•"/>
              <a:defRPr sz="2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408792"/>
            <a:ext cx="9042400" cy="916772"/>
          </a:xfrm>
        </p:spPr>
        <p:txBody>
          <a:bodyPr>
            <a:normAutofit/>
          </a:bodyPr>
          <a:lstStyle>
            <a:lvl1pPr>
              <a:defRPr sz="4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253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Anima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orld_grid.wmv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-10887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  <a:alpha val="90000"/>
                </a:schemeClr>
              </a:gs>
              <a:gs pos="50000">
                <a:schemeClr val="bg2">
                  <a:lumMod val="25000"/>
                  <a:alpha val="67000"/>
                </a:schemeClr>
              </a:gs>
              <a:gs pos="10000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34700" y="1227395"/>
            <a:ext cx="8814100" cy="5377800"/>
          </a:xfrm>
        </p:spPr>
        <p:txBody>
          <a:bodyPr/>
          <a:lstStyle>
            <a:lvl1pPr marL="576000" indent="-504000">
              <a:lnSpc>
                <a:spcPts val="4200"/>
              </a:lnSpc>
              <a:spcBef>
                <a:spcPts val="1200"/>
              </a:spcBef>
              <a:buFont typeface="+mj-ea"/>
              <a:buAutoNum type="ea1ChtPeriod"/>
              <a:defRPr sz="32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1008000" indent="-504000">
              <a:lnSpc>
                <a:spcPts val="4000"/>
              </a:lnSpc>
              <a:spcBef>
                <a:spcPts val="1200"/>
              </a:spcBef>
              <a:buFont typeface="+mj-lt"/>
              <a:buAutoNum type="arabicPeriod"/>
              <a:defRPr sz="28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2pPr>
            <a:lvl3pPr marL="1368000" indent="-504000">
              <a:lnSpc>
                <a:spcPts val="3800"/>
              </a:lnSpc>
              <a:spcBef>
                <a:spcPts val="1200"/>
              </a:spcBef>
              <a:buFont typeface="+mj-lt"/>
              <a:buAutoNum type="alphaLcPeriod"/>
              <a:defRPr sz="24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700" y="139849"/>
            <a:ext cx="8814099" cy="947697"/>
          </a:xfrm>
        </p:spPr>
        <p:txBody>
          <a:bodyPr>
            <a:normAutofit/>
          </a:bodyPr>
          <a:lstStyle>
            <a:lvl1pPr>
              <a:defRPr sz="4800" b="1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395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064" y="182880"/>
            <a:ext cx="8799755" cy="914401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>
                    <a:lumMod val="85000"/>
                  </a:schemeClr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1064" y="1215615"/>
            <a:ext cx="8799755" cy="5238973"/>
          </a:xfrm>
        </p:spPr>
        <p:txBody>
          <a:bodyPr anchor="ctr">
            <a:normAutofit/>
          </a:bodyPr>
          <a:lstStyle>
            <a:lvl1pPr marL="504000" indent="-504000">
              <a:lnSpc>
                <a:spcPts val="4200"/>
              </a:lnSpc>
              <a:spcBef>
                <a:spcPts val="600"/>
              </a:spcBef>
              <a:buFont typeface="+mj-ea"/>
              <a:buAutoNum type="ea1ChtPeriod"/>
              <a:defRPr sz="3200" b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936000" indent="-504000">
              <a:lnSpc>
                <a:spcPts val="4200"/>
              </a:lnSpc>
              <a:spcBef>
                <a:spcPts val="600"/>
              </a:spcBef>
              <a:buFont typeface="+mj-lt"/>
              <a:buAutoNum type="arabicPeriod"/>
              <a:defRPr sz="2800" b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2pPr>
            <a:lvl3pPr marL="1368000" indent="-504000">
              <a:lnSpc>
                <a:spcPts val="4000"/>
              </a:lnSpc>
              <a:spcBef>
                <a:spcPts val="600"/>
              </a:spcBef>
              <a:buFont typeface="+mj-lt"/>
              <a:buAutoNum type="alphaLcPeriod"/>
              <a:defRPr sz="2400" b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3pPr>
            <a:lvl4pPr marL="2057349" indent="-228594">
              <a:buFont typeface="Arial" pitchFamily="34" charset="0"/>
              <a:buChar char="•"/>
              <a:defRPr sz="2133" b="0"/>
            </a:lvl4pPr>
            <a:lvl5pPr marL="2666933" indent="-228594">
              <a:buFont typeface="Arial" pitchFamily="34" charset="0"/>
              <a:buChar char="•"/>
              <a:defRPr sz="2133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898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Light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de.mo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2000" y="0"/>
            <a:ext cx="2540000" cy="6858000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9652000" y="0"/>
            <a:ext cx="0" cy="68580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9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167188"/>
            <a:ext cx="8636000" cy="1362075"/>
          </a:xfrm>
        </p:spPr>
        <p:txBody>
          <a:bodyPr anchor="t"/>
          <a:lstStyle>
            <a:lvl1pPr algn="l">
              <a:defRPr sz="5333" b="0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667001"/>
            <a:ext cx="86360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EB7948D-65B7-4FEC-80B5-36D7629B101D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32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447800"/>
            <a:ext cx="4368800" cy="4191000"/>
          </a:xfrm>
        </p:spPr>
        <p:txBody>
          <a:bodyPr/>
          <a:lstStyle>
            <a:lvl1pPr>
              <a:defRPr sz="2667"/>
            </a:lvl1pPr>
            <a:lvl2pPr>
              <a:defRPr sz="2667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0" y="1447800"/>
            <a:ext cx="4368800" cy="4191000"/>
          </a:xfrm>
        </p:spPr>
        <p:txBody>
          <a:bodyPr/>
          <a:lstStyle>
            <a:lvl1pPr>
              <a:defRPr sz="2667"/>
            </a:lvl1pPr>
            <a:lvl2pPr>
              <a:defRPr sz="2667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EB7948D-65B7-4FEC-80B5-36D7629B101D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52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1371600"/>
            <a:ext cx="4470400" cy="639763"/>
          </a:xfrm>
        </p:spPr>
        <p:txBody>
          <a:bodyPr anchor="b">
            <a:no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400" y="2087563"/>
            <a:ext cx="4470400" cy="4160837"/>
          </a:xfrm>
        </p:spPr>
        <p:txBody>
          <a:bodyPr/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8402" y="1371600"/>
            <a:ext cx="4472156" cy="639763"/>
          </a:xfrm>
        </p:spPr>
        <p:txBody>
          <a:bodyPr anchor="b">
            <a:no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8402" y="2087563"/>
            <a:ext cx="4472156" cy="4160837"/>
          </a:xfrm>
        </p:spPr>
        <p:txBody>
          <a:bodyPr/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EB7948D-65B7-4FEC-80B5-36D7629B101D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7541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EB7948D-65B7-4FEC-80B5-36D7629B101D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5987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video" Target="../media/media1.wm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microsoft.com/office/2007/relationships/media" Target="../media/media1.wm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.mov">
            <a:hlinkClick r:id="" action="ppaction://media"/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 rotWithShape="1">
          <a:blip r:embed="rId21"/>
          <a:srcRect t="-310" b="-21"/>
          <a:stretch/>
        </p:blipFill>
        <p:spPr>
          <a:xfrm>
            <a:off x="9652000" y="-864782"/>
            <a:ext cx="2540000" cy="85627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400" y="533400"/>
            <a:ext cx="9042400" cy="792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1447800"/>
            <a:ext cx="90424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9652000" y="0"/>
            <a:ext cx="0" cy="68580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9652000" y="0"/>
            <a:ext cx="2540000" cy="7086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9149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txStyles>
    <p:titleStyle>
      <a:lvl1pPr algn="l" defTabSz="1219170" rtl="0" eaLnBrk="1" latinLnBrk="0" hangingPunct="1">
        <a:spcBef>
          <a:spcPct val="0"/>
        </a:spcBef>
        <a:buNone/>
        <a:defRPr sz="5333" kern="1200"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1pPr>
      <a:lvl2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2pPr>
      <a:lvl3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3pPr>
      <a:lvl4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4pPr>
      <a:lvl5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050878" y="1774210"/>
            <a:ext cx="6264322" cy="2129050"/>
          </a:xfrm>
        </p:spPr>
        <p:txBody>
          <a:bodyPr anchor="ctr">
            <a:normAutofit/>
          </a:bodyPr>
          <a:lstStyle/>
          <a:p>
            <a:pPr algn="ctr"/>
            <a:r>
              <a:rPr lang="zh-TW" altLang="en-US" sz="8800" b="1" dirty="0">
                <a:solidFill>
                  <a:schemeClr val="bg1">
                    <a:lumMod val="8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銀髮族保健</a:t>
            </a:r>
            <a:endParaRPr lang="zh-TW" altLang="en-US" sz="9600" b="1" dirty="0">
              <a:solidFill>
                <a:schemeClr val="bg1">
                  <a:lumMod val="85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6"/>
          <p:cNvSpPr txBox="1">
            <a:spLocks noChangeArrowheads="1"/>
          </p:cNvSpPr>
          <p:nvPr/>
        </p:nvSpPr>
        <p:spPr>
          <a:xfrm>
            <a:off x="337036" y="6363364"/>
            <a:ext cx="5872695" cy="57093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lnSpc>
                <a:spcPct val="80000"/>
              </a:lnSpc>
              <a:buClr>
                <a:srgbClr val="FF9900"/>
              </a:buClr>
              <a:buNone/>
              <a:defRPr/>
            </a:pPr>
            <a:r>
              <a:rPr lang="zh-TW" altLang="en-US" sz="1800" b="1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©</a:t>
            </a:r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en-US" altLang="zh-TW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2017 </a:t>
            </a:r>
            <a:r>
              <a:rPr lang="zh-CN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美安</a:t>
            </a:r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台</a:t>
            </a:r>
            <a:r>
              <a:rPr lang="zh-CN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灣公司版權所有</a:t>
            </a:r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僅供內部教育訓練使用</a:t>
            </a:r>
            <a:endParaRPr lang="en-US" altLang="zh-TW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5" name="文字版面配置區 4"/>
          <p:cNvSpPr txBox="1">
            <a:spLocks/>
          </p:cNvSpPr>
          <p:nvPr/>
        </p:nvSpPr>
        <p:spPr>
          <a:xfrm>
            <a:off x="5889502" y="59042"/>
            <a:ext cx="5243192" cy="626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 spc="3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 spc="3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 spc="3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 spc="3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 spc="3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kumimoji="1" lang="en-US" altLang="zh-TW" sz="2800" b="1" dirty="0">
                <a:solidFill>
                  <a:schemeClr val="bg1"/>
                </a:solidFill>
              </a:rPr>
              <a:t>SHOP.COM | </a:t>
            </a:r>
            <a:r>
              <a:rPr kumimoji="1" lang="zh-TW" altLang="en-US" sz="2800" b="1" dirty="0">
                <a:solidFill>
                  <a:schemeClr val="bg1"/>
                </a:solidFill>
              </a:rPr>
              <a:t>美安台灣公司</a:t>
            </a:r>
            <a:endParaRPr kumimoji="1" lang="en-US" altLang="zh-TW" sz="2800" b="1" dirty="0">
              <a:solidFill>
                <a:schemeClr val="bg1"/>
              </a:solidFill>
            </a:endParaRPr>
          </a:p>
        </p:txBody>
      </p:sp>
      <p:sp>
        <p:nvSpPr>
          <p:cNvPr id="6" name="標題 3"/>
          <p:cNvSpPr txBox="1">
            <a:spLocks/>
          </p:cNvSpPr>
          <p:nvPr/>
        </p:nvSpPr>
        <p:spPr>
          <a:xfrm>
            <a:off x="6618643" y="4767813"/>
            <a:ext cx="3784910" cy="93695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bg1"/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楊明達 醫師</a:t>
            </a:r>
          </a:p>
        </p:txBody>
      </p:sp>
    </p:spTree>
    <p:extLst>
      <p:ext uri="{BB962C8B-B14F-4D97-AF65-F5344CB8AC3E}">
        <p14:creationId xmlns:p14="http://schemas.microsoft.com/office/powerpoint/2010/main" val="138516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4967A7-2DBC-49FC-BBA8-578D01469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/>
              <a:t>關於肌少症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1DC4A8A-9E54-48D5-A14D-2DC6766CA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248229"/>
            <a:ext cx="9347200" cy="5206359"/>
          </a:xfrm>
        </p:spPr>
        <p:txBody>
          <a:bodyPr anchor="ctr" anchorCtr="0">
            <a:normAutofit/>
          </a:bodyPr>
          <a:lstStyle/>
          <a:p>
            <a:pPr>
              <a:lnSpc>
                <a:spcPts val="5200"/>
              </a:lnSpc>
              <a:spcBef>
                <a:spcPts val="900"/>
              </a:spcBef>
            </a:pPr>
            <a:r>
              <a:rPr lang="zh-TW" altLang="en-US" sz="3600" b="1" dirty="0">
                <a:solidFill>
                  <a:srgbClr val="FF0000"/>
                </a:solidFill>
              </a:rPr>
              <a:t>肌少症的主要成因：</a:t>
            </a:r>
            <a:endParaRPr lang="en-US" altLang="zh-TW" sz="3600" b="1" dirty="0">
              <a:solidFill>
                <a:srgbClr val="FF0000"/>
              </a:solidFill>
            </a:endParaRPr>
          </a:p>
          <a:p>
            <a:pPr lvl="1">
              <a:lnSpc>
                <a:spcPts val="52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營養不足、不愛運動、慢性疾病</a:t>
            </a:r>
            <a:endParaRPr lang="en-US" altLang="zh-TW" sz="3200" b="1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>
              <a:lnSpc>
                <a:spcPts val="5200"/>
              </a:lnSpc>
              <a:spcBef>
                <a:spcPts val="900"/>
              </a:spcBef>
            </a:pP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補充蛋白質，尤其是</a:t>
            </a:r>
            <a:r>
              <a:rPr lang="en-US" altLang="zh-TW" sz="36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BCAAs(</a:t>
            </a: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支鏈胺基酸</a:t>
            </a:r>
            <a:r>
              <a:rPr lang="en-US" altLang="zh-TW" sz="36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)</a:t>
            </a: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：</a:t>
            </a:r>
            <a:endParaRPr lang="en-US" altLang="zh-TW" sz="3600" b="1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lvl="1">
              <a:lnSpc>
                <a:spcPts val="52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</a:rPr>
              <a:t>其中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白氨酸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</a:rPr>
              <a:t>(leucine)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</a:rPr>
              <a:t>尤其重要，白氨酸能夠增進蛋白質的生成和減少蛋白質被分解。</a:t>
            </a:r>
            <a:endParaRPr lang="en-US" altLang="zh-TW" sz="32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>
              <a:lnSpc>
                <a:spcPts val="5200"/>
              </a:lnSpc>
              <a:spcBef>
                <a:spcPts val="900"/>
              </a:spcBef>
            </a:pP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維生素</a:t>
            </a:r>
            <a:r>
              <a:rPr lang="en-US" altLang="zh-TW" sz="36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D</a:t>
            </a: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</a:rPr>
              <a:t>是另一個可以預防肌少症的方式</a:t>
            </a:r>
          </a:p>
        </p:txBody>
      </p:sp>
    </p:spTree>
    <p:extLst>
      <p:ext uri="{BB962C8B-B14F-4D97-AF65-F5344CB8AC3E}">
        <p14:creationId xmlns:p14="http://schemas.microsoft.com/office/powerpoint/2010/main" val="156615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/>
              <a:t>長期疲勞所造成的影響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44" y="1216025"/>
            <a:ext cx="4481449" cy="5410200"/>
          </a:xfrm>
        </p:spPr>
      </p:pic>
      <p:sp>
        <p:nvSpPr>
          <p:cNvPr id="7" name="文字方塊 6"/>
          <p:cNvSpPr txBox="1"/>
          <p:nvPr/>
        </p:nvSpPr>
        <p:spPr>
          <a:xfrm>
            <a:off x="777518" y="3241543"/>
            <a:ext cx="1728439" cy="50180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肌纖維疼痛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110510" y="2182817"/>
            <a:ext cx="1532632" cy="50180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情緒憂鬱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6129482" y="1477654"/>
            <a:ext cx="2694423" cy="50180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慢性疲勞症候群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7291273" y="2479118"/>
            <a:ext cx="1532632" cy="50180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焦慮恐慌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7267217" y="3670223"/>
            <a:ext cx="1257934" cy="50180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腸躁症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88566" y="4361397"/>
            <a:ext cx="2947104" cy="169552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疲累、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>
              <a:spcBef>
                <a:spcPct val="0"/>
              </a:spcBef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不明原因的疼痛、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>
              <a:spcBef>
                <a:spcPct val="0"/>
              </a:spcBef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注意力下降、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>
              <a:spcBef>
                <a:spcPct val="0"/>
              </a:spcBef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情緒不穩</a:t>
            </a:r>
          </a:p>
        </p:txBody>
      </p:sp>
      <p:cxnSp>
        <p:nvCxnSpPr>
          <p:cNvPr id="18" name="直線單箭頭接點 17"/>
          <p:cNvCxnSpPr>
            <a:cxnSpLocks/>
          </p:cNvCxnSpPr>
          <p:nvPr/>
        </p:nvCxnSpPr>
        <p:spPr>
          <a:xfrm flipH="1">
            <a:off x="2779744" y="3428427"/>
            <a:ext cx="2124765" cy="12623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96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86B282-E74B-4214-B8CD-E1F5AA10A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/>
              <a:t>面對挑戰的準備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94DD76-B2A0-45A1-949C-CA9F6A8AD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 anchorCtr="0">
            <a:norm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</a:rPr>
              <a:t>支鏈胺基酸</a:t>
            </a:r>
            <a:endParaRPr lang="en-US" altLang="zh-TW" sz="36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</a:rPr>
              <a:t>(BCAAs</a:t>
            </a:r>
            <a:r>
              <a:rPr lang="zh-TW" altLang="en-US" dirty="0">
                <a:solidFill>
                  <a:schemeClr val="bg1"/>
                </a:solidFill>
              </a:rPr>
              <a:t>：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</a:rPr>
              <a:t>branched chain amino acids)</a:t>
            </a: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</a:rPr>
              <a:t>葡萄籽萃取物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</a:rPr>
              <a:t>西洋蔘根萃取物 </a:t>
            </a:r>
          </a:p>
        </p:txBody>
      </p:sp>
    </p:spTree>
    <p:extLst>
      <p:ext uri="{BB962C8B-B14F-4D97-AF65-F5344CB8AC3E}">
        <p14:creationId xmlns:p14="http://schemas.microsoft.com/office/powerpoint/2010/main" val="127403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</a:rPr>
              <a:t>蛋白質是肌肉的重要組成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91670" y="1215615"/>
            <a:ext cx="8857130" cy="3475138"/>
          </a:xfrm>
        </p:spPr>
        <p:txBody>
          <a:bodyPr anchor="ctr" anchorCtr="0">
            <a:normAutofit/>
          </a:bodyPr>
          <a:lstStyle/>
          <a:p>
            <a:pPr>
              <a:lnSpc>
                <a:spcPts val="4600"/>
              </a:lnSpc>
              <a:spcBef>
                <a:spcPts val="1200"/>
              </a:spcBef>
            </a:pP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</a:rPr>
              <a:t>人體的體重約有 </a:t>
            </a:r>
            <a:r>
              <a:rPr lang="en-US" altLang="zh-TW" sz="36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40% </a:t>
            </a: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</a:rPr>
              <a:t>由肌肉組成</a:t>
            </a:r>
            <a:endParaRPr lang="en-US" altLang="zh-TW" sz="36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>
              <a:lnSpc>
                <a:spcPts val="4600"/>
              </a:lnSpc>
              <a:spcBef>
                <a:spcPts val="1200"/>
              </a:spcBef>
            </a:pP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</a:rPr>
              <a:t>肌肉含有</a:t>
            </a:r>
            <a:endParaRPr lang="en-US" altLang="zh-TW" sz="36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lvl="1">
              <a:lnSpc>
                <a:spcPts val="5000"/>
              </a:lnSpc>
              <a:spcBef>
                <a:spcPts val="1200"/>
              </a:spcBef>
            </a:pP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</a:rPr>
              <a:t>70-75% 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</a:rPr>
              <a:t>的水分</a:t>
            </a:r>
            <a:endParaRPr lang="en-US" altLang="zh-TW" sz="32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lvl="1">
              <a:lnSpc>
                <a:spcPts val="5000"/>
              </a:lnSpc>
              <a:spcBef>
                <a:spcPts val="1200"/>
              </a:spcBef>
            </a:pP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20%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</a:rPr>
              <a:t>的蛋白質</a:t>
            </a:r>
            <a:endParaRPr lang="en-US" altLang="zh-TW" sz="32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0C2FF2D-A748-43A1-A853-E02345F34B78}"/>
              </a:ext>
            </a:extLst>
          </p:cNvPr>
          <p:cNvSpPr txBox="1"/>
          <p:nvPr/>
        </p:nvSpPr>
        <p:spPr>
          <a:xfrm>
            <a:off x="1065664" y="4987785"/>
            <a:ext cx="7382150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1219170">
              <a:lnSpc>
                <a:spcPts val="4200"/>
              </a:lnSpc>
              <a:spcBef>
                <a:spcPts val="600"/>
              </a:spcBef>
            </a:pP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" pitchFamily="2" charset="2"/>
              </a:rPr>
              <a:t>一個</a:t>
            </a:r>
            <a:r>
              <a:rPr lang="en-US" altLang="zh-TW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" pitchFamily="2" charset="2"/>
              </a:rPr>
              <a:t>70</a:t>
            </a: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" pitchFamily="2" charset="2"/>
              </a:rPr>
              <a:t>公斤體重的人，</a:t>
            </a:r>
            <a:endParaRPr lang="en-US" altLang="zh-TW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Wingdings" pitchFamily="2" charset="2"/>
            </a:endParaRPr>
          </a:p>
          <a:p>
            <a:pPr lvl="0" algn="ctr" defTabSz="1219170">
              <a:lnSpc>
                <a:spcPts val="4200"/>
              </a:lnSpc>
              <a:spcBef>
                <a:spcPts val="600"/>
              </a:spcBef>
            </a:pP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" pitchFamily="2" charset="2"/>
              </a:rPr>
              <a:t>肌肉蛋白質組成大約佔了</a:t>
            </a:r>
            <a:r>
              <a:rPr lang="en-US" altLang="zh-TW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" pitchFamily="2" charset="2"/>
              </a:rPr>
              <a:t>5-6</a:t>
            </a: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" pitchFamily="2" charset="2"/>
              </a:rPr>
              <a:t>公斤。</a:t>
            </a:r>
            <a:endParaRPr lang="en-US" altLang="zh-TW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13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肌肉的組成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91670" y="1120365"/>
            <a:ext cx="8857130" cy="4543917"/>
          </a:xfrm>
        </p:spPr>
        <p:txBody>
          <a:bodyPr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b="1" dirty="0">
                <a:solidFill>
                  <a:schemeClr val="bg1"/>
                </a:solidFill>
              </a:rPr>
              <a:t>支鏈胺基酸</a:t>
            </a:r>
            <a:r>
              <a:rPr lang="zh-TW" altLang="en-US" sz="3600" dirty="0">
                <a:solidFill>
                  <a:schemeClr val="bg1"/>
                </a:solidFill>
              </a:rPr>
              <a:t>為肌肉蛋白質的重要成分</a:t>
            </a:r>
            <a:endParaRPr lang="en-US" altLang="zh-TW" sz="36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chemeClr val="bg1"/>
                </a:solidFill>
              </a:rPr>
              <a:t>支鏈胺基酸有三種，皆為必需胺基酸</a:t>
            </a:r>
            <a:r>
              <a:rPr lang="zh-TW" altLang="en-US" sz="36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：</a:t>
            </a:r>
            <a:endParaRPr lang="en-US" altLang="zh-TW" sz="36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TW" sz="36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zh-TW" altLang="en-US" sz="3200" dirty="0">
                <a:solidFill>
                  <a:schemeClr val="bg1"/>
                </a:solidFill>
              </a:rPr>
              <a:t>佔身體所有必酸胺基酸的 </a:t>
            </a:r>
            <a:r>
              <a:rPr lang="en-US" altLang="zh-TW" sz="3200" dirty="0">
                <a:solidFill>
                  <a:schemeClr val="bg1"/>
                </a:solidFill>
              </a:rPr>
              <a:t>35-40%</a:t>
            </a:r>
          </a:p>
          <a:p>
            <a:pPr lvl="1">
              <a:lnSpc>
                <a:spcPct val="150000"/>
              </a:lnSpc>
            </a:pPr>
            <a:r>
              <a:rPr lang="zh-TW" altLang="en-US" sz="3200" dirty="0">
                <a:solidFill>
                  <a:schemeClr val="bg1"/>
                </a:solidFill>
              </a:rPr>
              <a:t>佔肌肉組織的 </a:t>
            </a:r>
            <a:r>
              <a:rPr lang="en-US" altLang="zh-TW" sz="3200" dirty="0">
                <a:solidFill>
                  <a:schemeClr val="bg1"/>
                </a:solidFill>
              </a:rPr>
              <a:t>14-18%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6E1EC56-55B9-422A-90FF-85EFF968D083}"/>
              </a:ext>
            </a:extLst>
          </p:cNvPr>
          <p:cNvSpPr txBox="1"/>
          <p:nvPr/>
        </p:nvSpPr>
        <p:spPr>
          <a:xfrm>
            <a:off x="3394165" y="5888956"/>
            <a:ext cx="6204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 </a:t>
            </a: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Nutr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2003 May;133(5):1383-9.</a:t>
            </a:r>
          </a:p>
          <a:p>
            <a:pPr>
              <a:defRPr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2006 American Society for Nutrition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Nutraceutical Effects of Branched-Chain Amino Acids on Skeletal Muscle</a:t>
            </a:r>
            <a:endParaRPr lang="zh-TW" altLang="en-US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01DDDC1-F598-4471-B581-D6E2C49E0E08}"/>
              </a:ext>
            </a:extLst>
          </p:cNvPr>
          <p:cNvSpPr txBox="1"/>
          <p:nvPr/>
        </p:nvSpPr>
        <p:spPr>
          <a:xfrm>
            <a:off x="1184996" y="320722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Impact"/>
                <a:ea typeface="微軟正黑體" panose="020B0604030504040204" pitchFamily="34" charset="-120"/>
                <a:cs typeface="Times New Roman" panose="02020603050405020304" pitchFamily="18" charset="0"/>
              </a:rPr>
              <a:t>白胺酸、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18B99C4-7EF7-4340-B222-410B330923C9}"/>
              </a:ext>
            </a:extLst>
          </p:cNvPr>
          <p:cNvSpPr txBox="1"/>
          <p:nvPr/>
        </p:nvSpPr>
        <p:spPr>
          <a:xfrm>
            <a:off x="3029802" y="3207223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Impact"/>
                <a:ea typeface="微軟正黑體" panose="020B0604030504040204" pitchFamily="34" charset="-120"/>
                <a:cs typeface="Times New Roman" panose="02020603050405020304" pitchFamily="18" charset="0"/>
              </a:rPr>
              <a:t>異白胺酸、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9FE6585-30C2-4967-913E-4BF2C6EDF56E}"/>
              </a:ext>
            </a:extLst>
          </p:cNvPr>
          <p:cNvSpPr txBox="1"/>
          <p:nvPr/>
        </p:nvSpPr>
        <p:spPr>
          <a:xfrm>
            <a:off x="5311170" y="3207223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Impact"/>
                <a:ea typeface="微軟正黑體" panose="020B0604030504040204" pitchFamily="34" charset="-120"/>
                <a:cs typeface="Times New Roman" panose="02020603050405020304" pitchFamily="18" charset="0"/>
              </a:rPr>
              <a:t>纈胺酸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13757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cs typeface="Times New Roman" panose="02020603050405020304" pitchFamily="18" charset="0"/>
              </a:rPr>
              <a:t>白胺酸</a:t>
            </a:r>
            <a:r>
              <a:rPr lang="en-US" altLang="zh-TW" sz="4400" b="1" dirty="0">
                <a:latin typeface="微軟正黑體" panose="020B0604030504040204" pitchFamily="34" charset="-120"/>
                <a:cs typeface="Times New Roman" panose="02020603050405020304" pitchFamily="18" charset="0"/>
              </a:rPr>
              <a:t>(Leucine)</a:t>
            </a:r>
            <a:endParaRPr lang="zh-TW" altLang="en-US" sz="4400" b="1" dirty="0">
              <a:latin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467474" y="1215616"/>
            <a:ext cx="7605569" cy="46205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2438" indent="-452438">
              <a:lnSpc>
                <a:spcPts val="4000"/>
              </a:lnSpc>
              <a:spcBef>
                <a:spcPts val="600"/>
              </a:spcBef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是全身蛋白質裡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含量最多的胺基酸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(9%)</a:t>
            </a:r>
          </a:p>
          <a:p>
            <a:pPr marL="452438" indent="-452438">
              <a:lnSpc>
                <a:spcPts val="4000"/>
              </a:lnSpc>
              <a:spcBef>
                <a:spcPts val="600"/>
              </a:spcBef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是食物中所含胺基酸裡，唯一可刺激肌肉蛋白質合成。</a:t>
            </a:r>
            <a:endParaRPr lang="en-US" altLang="zh-TW" sz="28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452438" indent="-452438">
              <a:lnSpc>
                <a:spcPts val="4000"/>
              </a:lnSpc>
              <a:spcBef>
                <a:spcPts val="600"/>
              </a:spcBef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修補肌肉損傷、調節血糖、能量代謝</a:t>
            </a:r>
            <a:endParaRPr lang="en-US" altLang="zh-TW" sz="28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452438" indent="-452438">
              <a:lnSpc>
                <a:spcPts val="4000"/>
              </a:lnSpc>
              <a:spcBef>
                <a:spcPts val="600"/>
              </a:spcBef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增加生長激素分泌、協助燃燒內臟脂肪</a:t>
            </a:r>
            <a:endParaRPr lang="en-US" altLang="zh-TW" sz="28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452438" indent="-452438">
              <a:lnSpc>
                <a:spcPts val="4000"/>
              </a:lnSpc>
              <a:spcBef>
                <a:spcPts val="600"/>
              </a:spcBef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食物來源：黃豆、牛肉、花生、豬肉、魚肉、小麥胚芽、杏仁、雞肉、雞蛋、豆類、牛奶、玉米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74" y="5836167"/>
            <a:ext cx="1404101" cy="10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821" y="5838013"/>
            <a:ext cx="1049798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192" y="5838925"/>
            <a:ext cx="1048848" cy="10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999" y="5838925"/>
            <a:ext cx="1398465" cy="10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754" y="5838925"/>
            <a:ext cx="1053531" cy="10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309" y="5838925"/>
            <a:ext cx="1316202" cy="10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782" y="5838925"/>
            <a:ext cx="1136522" cy="10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228" y="5838925"/>
            <a:ext cx="1025746" cy="10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509" y="4916835"/>
            <a:ext cx="1151466" cy="92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509" y="3765369"/>
            <a:ext cx="1151466" cy="115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509" y="2613904"/>
            <a:ext cx="1151465" cy="115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509" y="1751415"/>
            <a:ext cx="1151467" cy="86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63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latin typeface="微軟正黑體" panose="020B0604030504040204" pitchFamily="34" charset="-120"/>
                <a:cs typeface="Times New Roman" panose="02020603050405020304" pitchFamily="18" charset="0"/>
              </a:rPr>
              <a:t>異白胺酸</a:t>
            </a:r>
            <a:r>
              <a:rPr lang="en-US" altLang="zh-TW" sz="4400" dirty="0">
                <a:latin typeface="微軟正黑體" panose="020B0604030504040204" pitchFamily="34" charset="-120"/>
                <a:cs typeface="Times New Roman" panose="02020603050405020304" pitchFamily="18" charset="0"/>
              </a:rPr>
              <a:t>(Isoleucine)</a:t>
            </a:r>
            <a:endParaRPr lang="zh-TW" altLang="en-US" sz="4400" dirty="0">
              <a:latin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591669" y="1215615"/>
            <a:ext cx="7951829" cy="4420909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539750" indent="-539750">
              <a:spcBef>
                <a:spcPts val="1200"/>
              </a:spcBef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是全身蛋白質裡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分布最廣</a:t>
            </a: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的胺基酸</a:t>
            </a:r>
            <a:endParaRPr lang="en-US" altLang="zh-TW" sz="28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539750" indent="-539750">
              <a:spcBef>
                <a:spcPts val="1200"/>
              </a:spcBef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協助增加肌肉耐力、修補肌肉損傷、組織修復</a:t>
            </a:r>
            <a:endParaRPr lang="en-US" altLang="zh-TW" sz="28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539750" indent="-539750">
              <a:spcBef>
                <a:spcPts val="1200"/>
              </a:spcBef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增進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能量</a:t>
            </a: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釋放與加速體力恢復</a:t>
            </a:r>
            <a:endParaRPr lang="en-US" altLang="zh-TW" sz="28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539750" indent="-539750">
              <a:spcBef>
                <a:spcPts val="1200"/>
              </a:spcBef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食物來源：雞蛋、黃豆、雞肉、羊肉、起司、魚肉、 牛奶、腰果、穀類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467095" y="5853522"/>
            <a:ext cx="9155302" cy="980728"/>
            <a:chOff x="-11302" y="5369106"/>
            <a:chExt cx="9481478" cy="1015348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5373216"/>
              <a:ext cx="1347787" cy="1011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3429" y="5369106"/>
              <a:ext cx="1017587" cy="1011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302" y="5369108"/>
              <a:ext cx="1270933" cy="1015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7419" y="5369108"/>
              <a:ext cx="1032962" cy="1015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4822" y="5373216"/>
              <a:ext cx="1057714" cy="1007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537" y="5373216"/>
              <a:ext cx="1470892" cy="1011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017" y="5369106"/>
              <a:ext cx="1011236" cy="1011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254" y="5369106"/>
              <a:ext cx="1267922" cy="10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855" y="4884703"/>
            <a:ext cx="1261541" cy="97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88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cs typeface="Times New Roman" panose="02020603050405020304" pitchFamily="18" charset="0"/>
              </a:rPr>
              <a:t>纈胺酸</a:t>
            </a:r>
            <a:r>
              <a:rPr lang="en-US" altLang="zh-TW" sz="4400" b="1" dirty="0">
                <a:latin typeface="微軟正黑體" panose="020B0604030504040204" pitchFamily="34" charset="-120"/>
                <a:cs typeface="Times New Roman" panose="02020603050405020304" pitchFamily="18" charset="0"/>
              </a:rPr>
              <a:t>(Valine)</a:t>
            </a:r>
            <a:endParaRPr lang="zh-TW" altLang="en-US" sz="4400" b="1" dirty="0">
              <a:latin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591670" y="1215615"/>
            <a:ext cx="8136694" cy="445216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維持身體正常生長、組織修復、調節血糖、能量代謝</a:t>
            </a:r>
            <a:endParaRPr lang="en-US" altLang="zh-TW" sz="28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維持正常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心智</a:t>
            </a: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功能</a:t>
            </a:r>
            <a:endParaRPr lang="en-US" altLang="zh-TW" sz="28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食物來源：魚肉、家禽類、牛肉、黃豆、花生、芝麻、豆類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516" y="5648955"/>
            <a:ext cx="1487199" cy="118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195" y="5645255"/>
            <a:ext cx="1119320" cy="1188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716" y="5637499"/>
            <a:ext cx="1133651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48" y="5637499"/>
            <a:ext cx="1133696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544" y="5644033"/>
            <a:ext cx="1139910" cy="119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228" y="5637499"/>
            <a:ext cx="1126621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367" y="5637499"/>
            <a:ext cx="2009861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24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 anchor="ctr" anchorCtr="0">
            <a:normAutofit/>
          </a:bodyPr>
          <a:lstStyle/>
          <a:p>
            <a:pPr marL="504000" indent="-504000">
              <a:lnSpc>
                <a:spcPts val="6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</a:rPr>
              <a:t>在運動前後補充</a:t>
            </a:r>
            <a:r>
              <a:rPr lang="en-US" altLang="zh-TW" sz="3600" dirty="0">
                <a:solidFill>
                  <a:schemeClr val="bg1"/>
                </a:solidFill>
                <a:latin typeface="微軟正黑體" panose="020B0604030504040204" pitchFamily="34" charset="-120"/>
              </a:rPr>
              <a:t>BCAAs</a:t>
            </a: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</a:rPr>
              <a:t>，可以減輕運動導致的肌肉痠痛與肌肉損傷，並促進肌肉蛋白質合成。</a:t>
            </a:r>
            <a:endParaRPr lang="en-US" altLang="zh-TW" sz="36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醫學研究結果</a:t>
            </a:r>
            <a:endParaRPr lang="zh-TW" altLang="en-US" sz="4400" b="1" cap="none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48803" y="5364456"/>
            <a:ext cx="60121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buClr>
                <a:srgbClr val="DC9E1F"/>
              </a:buClr>
              <a:defRPr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J </a:t>
            </a: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Nutr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. 2004 Jun;134(6 </a:t>
            </a: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Suppl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):1583S-1587S.</a:t>
            </a:r>
          </a:p>
          <a:p>
            <a:pPr defTabSz="914400">
              <a:buClr>
                <a:srgbClr val="DC9E1F"/>
              </a:buClr>
              <a:defRPr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J </a:t>
            </a: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Nutr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. 2006 Feb;136(2):529S-532S.</a:t>
            </a:r>
          </a:p>
          <a:p>
            <a:pPr defTabSz="914400">
              <a:buClr>
                <a:srgbClr val="DC9E1F"/>
              </a:buClr>
              <a:defRPr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J Sports Med </a:t>
            </a: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Phys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Fitness. 2009 Dec;49(4):424-31.</a:t>
            </a:r>
          </a:p>
          <a:p>
            <a:pPr defTabSz="914400">
              <a:buClr>
                <a:srgbClr val="DC9E1F"/>
              </a:buClr>
              <a:defRPr/>
            </a:pPr>
            <a:r>
              <a:rPr lang="pt-BR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Int J Sport Nutr Exerc Metab. 2010 Jun;20(3):236-44.</a:t>
            </a:r>
          </a:p>
          <a:p>
            <a:pPr defTabSz="914400">
              <a:buClr>
                <a:srgbClr val="DC9E1F"/>
              </a:buClr>
              <a:defRPr/>
            </a:pPr>
            <a:r>
              <a:rPr lang="pt-BR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J Int Soc Sports Nutr. 2011 Dec 14;8:23.</a:t>
            </a:r>
          </a:p>
        </p:txBody>
      </p:sp>
    </p:spTree>
    <p:extLst>
      <p:ext uri="{BB962C8B-B14F-4D97-AF65-F5344CB8AC3E}">
        <p14:creationId xmlns:p14="http://schemas.microsoft.com/office/powerpoint/2010/main" val="312306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C4FDC23-DF49-4F5A-B7B2-A5973A0FE72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anchor="ctr" anchorCtr="0">
            <a:normAutofit/>
          </a:bodyPr>
          <a:lstStyle/>
          <a:p>
            <a:pPr marL="504000" indent="-5040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3600" dirty="0"/>
              <a:t>持續性的補充</a:t>
            </a:r>
            <a:r>
              <a:rPr lang="en-US" altLang="zh-TW" sz="3600" dirty="0"/>
              <a:t>BCAAs</a:t>
            </a:r>
            <a:r>
              <a:rPr lang="zh-TW" altLang="en-US" sz="3600" dirty="0"/>
              <a:t>，可有效的降低因運動所致的中低度肌肉損傷，尤其是從造成損傷之前就開始補充，效果更明顯！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7DE1A99-2B4B-4789-A2C5-FD4E7F707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/>
              <a:t>醫學研究結果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4A21D66-F48A-41BA-B1CA-1942C20F0AA3}"/>
              </a:ext>
            </a:extLst>
          </p:cNvPr>
          <p:cNvSpPr txBox="1"/>
          <p:nvPr/>
        </p:nvSpPr>
        <p:spPr>
          <a:xfrm>
            <a:off x="2340307" y="6264542"/>
            <a:ext cx="786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Nutrients. 2017 Sep 21;9(10). pii: E1047. doi: 10.3390/nu9101047.</a:t>
            </a: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51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99C24A-36DD-4299-97FF-BA88F8335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effectLst/>
              </a:rPr>
              <a:t>銀髮族保健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CAF12F7-D327-4FD5-B995-6FCE5EC15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064" y="1097281"/>
            <a:ext cx="8799755" cy="5760719"/>
          </a:xfrm>
        </p:spPr>
        <p:txBody>
          <a:bodyPr>
            <a:normAutofit/>
          </a:bodyPr>
          <a:lstStyle/>
          <a:p>
            <a:pPr>
              <a:lnSpc>
                <a:spcPts val="4400"/>
              </a:lnSpc>
              <a:spcBef>
                <a:spcPts val="900"/>
              </a:spcBef>
            </a:pPr>
            <a:r>
              <a:rPr lang="zh-TW" altLang="en-US" sz="3600" dirty="0"/>
              <a:t>不斷老化的人口結構</a:t>
            </a:r>
            <a:endParaRPr lang="en-US" altLang="zh-TW" sz="3600" dirty="0"/>
          </a:p>
          <a:p>
            <a:pPr>
              <a:lnSpc>
                <a:spcPts val="4400"/>
              </a:lnSpc>
              <a:spcBef>
                <a:spcPts val="900"/>
              </a:spcBef>
            </a:pPr>
            <a:r>
              <a:rPr lang="zh-TW" altLang="en-US" sz="3600" dirty="0"/>
              <a:t>老化需面臨的挑戰</a:t>
            </a:r>
            <a:endParaRPr lang="en-US" altLang="zh-TW" sz="3600" dirty="0"/>
          </a:p>
          <a:p>
            <a:pPr lvl="1">
              <a:lnSpc>
                <a:spcPts val="4400"/>
              </a:lnSpc>
              <a:spcBef>
                <a:spcPts val="900"/>
              </a:spcBef>
            </a:pPr>
            <a:r>
              <a:rPr lang="zh-TW" altLang="en-US" dirty="0"/>
              <a:t>肌少症</a:t>
            </a:r>
            <a:endParaRPr lang="en-US" altLang="zh-TW" dirty="0"/>
          </a:p>
          <a:p>
            <a:pPr lvl="1">
              <a:lnSpc>
                <a:spcPts val="4400"/>
              </a:lnSpc>
              <a:spcBef>
                <a:spcPts val="900"/>
              </a:spcBef>
            </a:pPr>
            <a:r>
              <a:rPr lang="zh-TW" altLang="en-US" dirty="0"/>
              <a:t>疲勞</a:t>
            </a:r>
            <a:endParaRPr lang="en-US" altLang="zh-TW" dirty="0"/>
          </a:p>
          <a:p>
            <a:pPr>
              <a:lnSpc>
                <a:spcPts val="4400"/>
              </a:lnSpc>
              <a:spcBef>
                <a:spcPts val="900"/>
              </a:spcBef>
            </a:pPr>
            <a:r>
              <a:rPr lang="zh-TW" altLang="en-US" sz="3600" dirty="0"/>
              <a:t>面對挑戰的準備</a:t>
            </a:r>
            <a:endParaRPr lang="en-US" altLang="zh-TW" sz="3600" dirty="0"/>
          </a:p>
          <a:p>
            <a:pPr lvl="1">
              <a:lnSpc>
                <a:spcPts val="4400"/>
              </a:lnSpc>
              <a:spcBef>
                <a:spcPts val="900"/>
              </a:spcBef>
            </a:pPr>
            <a:r>
              <a:rPr lang="zh-TW" altLang="en-US" dirty="0"/>
              <a:t>支鏈胺基酸</a:t>
            </a:r>
            <a:endParaRPr lang="en-US" altLang="zh-TW" dirty="0"/>
          </a:p>
          <a:p>
            <a:pPr lvl="1">
              <a:lnSpc>
                <a:spcPts val="4400"/>
              </a:lnSpc>
              <a:spcBef>
                <a:spcPts val="900"/>
              </a:spcBef>
            </a:pPr>
            <a:r>
              <a:rPr lang="zh-TW" altLang="en-US" dirty="0"/>
              <a:t>葡萄籽萃取物 </a:t>
            </a:r>
            <a:endParaRPr lang="en-US" altLang="zh-TW" dirty="0"/>
          </a:p>
          <a:p>
            <a:pPr lvl="1">
              <a:lnSpc>
                <a:spcPts val="4400"/>
              </a:lnSpc>
              <a:spcBef>
                <a:spcPts val="900"/>
              </a:spcBef>
            </a:pPr>
            <a:r>
              <a:rPr lang="zh-TW" altLang="en-US" dirty="0"/>
              <a:t>西洋蔘根萃取物 </a:t>
            </a:r>
          </a:p>
        </p:txBody>
      </p:sp>
    </p:spTree>
    <p:extLst>
      <p:ext uri="{BB962C8B-B14F-4D97-AF65-F5344CB8AC3E}">
        <p14:creationId xmlns:p14="http://schemas.microsoft.com/office/powerpoint/2010/main" val="271294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402E7A5-03A0-442F-A033-6C55549C459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6400" y="1447800"/>
            <a:ext cx="9042400" cy="4434385"/>
          </a:xfrm>
        </p:spPr>
        <p:txBody>
          <a:bodyPr anchor="ctr" anchorCtr="0">
            <a:normAutofit/>
          </a:bodyPr>
          <a:lstStyle/>
          <a:p>
            <a:pPr marL="504000" indent="-5040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3600" dirty="0"/>
              <a:t>補充 </a:t>
            </a:r>
            <a:r>
              <a:rPr lang="en-US" altLang="zh-TW" sz="3600" dirty="0"/>
              <a:t>BCAAs </a:t>
            </a:r>
            <a:r>
              <a:rPr lang="zh-TW" altLang="en-US" sz="3600" dirty="0"/>
              <a:t>：</a:t>
            </a:r>
            <a:endParaRPr lang="en-US" altLang="zh-TW" sz="3600" dirty="0"/>
          </a:p>
          <a:p>
            <a:pPr marL="936000" lvl="1" indent="-504000">
              <a:lnSpc>
                <a:spcPts val="6000"/>
              </a:lnSpc>
            </a:pPr>
            <a:r>
              <a:rPr lang="zh-TW" altLang="en-US" sz="3200" dirty="0"/>
              <a:t>可改善運動後的身心疲勞感，同時可維持較好的心智功能。</a:t>
            </a:r>
            <a:endParaRPr lang="en-US" altLang="zh-TW" sz="3200" dirty="0"/>
          </a:p>
          <a:p>
            <a:pPr marL="936000" lvl="1" indent="-504000">
              <a:lnSpc>
                <a:spcPts val="6000"/>
              </a:lnSpc>
            </a:pPr>
            <a:r>
              <a:rPr lang="zh-TW" altLang="en-US" sz="3200" dirty="0"/>
              <a:t>可降低運動後數天內所可能產生的痠痛及疲勞</a:t>
            </a: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A2A29E77-2AAE-4CBB-BB4A-62B92AB20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/>
              <a:t>醫學研究結果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67E4215-AFD3-4074-9232-F9CB8EEF8A42}"/>
              </a:ext>
            </a:extLst>
          </p:cNvPr>
          <p:cNvSpPr txBox="1"/>
          <p:nvPr/>
        </p:nvSpPr>
        <p:spPr>
          <a:xfrm>
            <a:off x="4473339" y="5882185"/>
            <a:ext cx="5325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Acta </a:t>
            </a: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Physiol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Scand. 1997 Jan;159(1):41-9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Eur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J </a:t>
            </a: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Appl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Physiol. 2008 Nov;104(5):787-94. </a:t>
            </a: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doi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 10.1007/s00421-008-0832-5. </a:t>
            </a: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Epub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2008 Aug 13</a:t>
            </a:r>
            <a:endParaRPr lang="zh-TW" altLang="en-US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sz="quarter" idx="10"/>
          </p:nvPr>
        </p:nvSpPr>
        <p:spPr>
          <a:xfrm>
            <a:off x="406400" y="1447800"/>
            <a:ext cx="9042400" cy="4106839"/>
          </a:xfrm>
        </p:spPr>
        <p:txBody>
          <a:bodyPr anchor="ctr" anchorCtr="0">
            <a:normAutofit/>
          </a:bodyPr>
          <a:lstStyle/>
          <a:p>
            <a:pPr marL="504000" lvl="0" indent="-504000">
              <a:lnSpc>
                <a:spcPts val="6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3600" dirty="0">
                <a:latin typeface="微軟正黑體" panose="020B0604030504040204" pitchFamily="34" charset="-120"/>
              </a:rPr>
              <a:t>BCAAs</a:t>
            </a:r>
            <a:r>
              <a:rPr lang="zh-TW" altLang="en-US" sz="3600" dirty="0">
                <a:latin typeface="微軟正黑體" panose="020B0604030504040204" pitchFamily="34" charset="-120"/>
              </a:rPr>
              <a:t>與醯胺麩胺酸並用，可以改善皮膚膠原蛋白的合成。</a:t>
            </a:r>
            <a:endParaRPr lang="en-US" altLang="zh-TW" sz="3600" dirty="0"/>
          </a:p>
          <a:p>
            <a:pPr marL="504000" lvl="0" indent="-504000">
              <a:lnSpc>
                <a:spcPts val="6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3600" dirty="0">
                <a:latin typeface="微軟正黑體" panose="020B0604030504040204" pitchFamily="34" charset="-120"/>
              </a:rPr>
              <a:t>BCAAs</a:t>
            </a:r>
            <a:r>
              <a:rPr lang="zh-TW" altLang="en-US" sz="3600" dirty="0">
                <a:latin typeface="微軟正黑體" panose="020B0604030504040204" pitchFamily="34" charset="-120"/>
              </a:rPr>
              <a:t>與牛磺酸並用，可以減輕高強度運動引起的延遲性肌肉痠痛與肌肉損傷。</a:t>
            </a:r>
            <a:endParaRPr lang="en-US" altLang="zh-TW" sz="3600" dirty="0">
              <a:latin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latin typeface="微軟正黑體" panose="020B0604030504040204" pitchFamily="34" charset="-120"/>
              </a:rPr>
              <a:t>醫學研究結果</a:t>
            </a:r>
            <a:endParaRPr lang="zh-TW" altLang="en-US" sz="4400" cap="none" dirty="0">
              <a:latin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6DBA5EF-CAD1-4AE8-A8B9-7BE9D26DB6DE}"/>
              </a:ext>
            </a:extLst>
          </p:cNvPr>
          <p:cNvSpPr txBox="1"/>
          <p:nvPr/>
        </p:nvSpPr>
        <p:spPr>
          <a:xfrm>
            <a:off x="5161080" y="5908045"/>
            <a:ext cx="3973822" cy="8387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 defTabSz="9144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Amino Acids. 2013 Mar;44(3):969-76.</a:t>
            </a:r>
          </a:p>
          <a:p>
            <a:pPr marL="342900" indent="-342900" defTabSz="9144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Adv Exp Med Biol. 2013;776:179-87.</a:t>
            </a:r>
          </a:p>
          <a:p>
            <a:pPr marL="342900" indent="-342900" defTabSz="9144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J </a:t>
            </a: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Nutr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. 2006 Feb;136(2):529S-532S</a:t>
            </a:r>
            <a:endParaRPr lang="zh-TW" altLang="en-US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13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D69541-73FA-445B-B291-2880BA7F103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6400" y="1447799"/>
            <a:ext cx="9042400" cy="4787757"/>
          </a:xfrm>
        </p:spPr>
        <p:txBody>
          <a:bodyPr anchor="ctr" anchorCtr="0">
            <a:noAutofit/>
          </a:bodyPr>
          <a:lstStyle/>
          <a:p>
            <a:pPr>
              <a:lnSpc>
                <a:spcPts val="4400"/>
              </a:lnSpc>
              <a:spcBef>
                <a:spcPts val="600"/>
              </a:spcBef>
            </a:pPr>
            <a:r>
              <a:rPr lang="en-US" altLang="zh-TW" sz="3000" dirty="0">
                <a:solidFill>
                  <a:schemeClr val="bg1"/>
                </a:solidFill>
              </a:rPr>
              <a:t>BCAAs</a:t>
            </a:r>
            <a:r>
              <a:rPr lang="zh-TW" altLang="en-US" sz="3000" dirty="0">
                <a:solidFill>
                  <a:schemeClr val="bg1"/>
                </a:solidFill>
              </a:rPr>
              <a:t>可優先被肌肉利用</a:t>
            </a:r>
          </a:p>
          <a:p>
            <a:pPr>
              <a:lnSpc>
                <a:spcPts val="4400"/>
              </a:lnSpc>
              <a:spcBef>
                <a:spcPts val="600"/>
              </a:spcBef>
            </a:pPr>
            <a:r>
              <a:rPr lang="zh-TW" altLang="en-US" sz="3000" dirty="0">
                <a:solidFill>
                  <a:schemeClr val="bg1"/>
                </a:solidFill>
              </a:rPr>
              <a:t>於運動中，可促進肌肉的合成，減少肌肉的分解，降低肌肉疲勞。</a:t>
            </a:r>
          </a:p>
          <a:p>
            <a:pPr>
              <a:lnSpc>
                <a:spcPts val="4400"/>
              </a:lnSpc>
              <a:spcBef>
                <a:spcPts val="600"/>
              </a:spcBef>
            </a:pPr>
            <a:r>
              <a:rPr lang="zh-TW" altLang="en-US" sz="3000" dirty="0">
                <a:solidFill>
                  <a:schemeClr val="bg1"/>
                </a:solidFill>
              </a:rPr>
              <a:t>對於老年人，可促使肌肉的保存。</a:t>
            </a:r>
          </a:p>
          <a:p>
            <a:pPr>
              <a:lnSpc>
                <a:spcPts val="4400"/>
              </a:lnSpc>
              <a:spcBef>
                <a:spcPts val="600"/>
              </a:spcBef>
            </a:pPr>
            <a:r>
              <a:rPr lang="zh-TW" altLang="en-US" sz="3000" dirty="0">
                <a:solidFill>
                  <a:schemeClr val="bg1"/>
                </a:solidFill>
              </a:rPr>
              <a:t>於運動前食用，可降低肝醣的消耗速度。</a:t>
            </a:r>
            <a:endParaRPr lang="en-US" altLang="zh-TW" sz="3000" dirty="0">
              <a:solidFill>
                <a:schemeClr val="bg1"/>
              </a:solidFill>
            </a:endParaRPr>
          </a:p>
          <a:p>
            <a:pPr>
              <a:lnSpc>
                <a:spcPts val="4400"/>
              </a:lnSpc>
              <a:spcBef>
                <a:spcPts val="600"/>
              </a:spcBef>
            </a:pPr>
            <a:r>
              <a:rPr lang="zh-TW" altLang="en-US" sz="3000" dirty="0">
                <a:solidFill>
                  <a:schemeClr val="bg1"/>
                </a:solidFill>
              </a:rPr>
              <a:t>可降低神經的疲勞，因而改善持續性運動後的認知功能。</a:t>
            </a:r>
            <a:endParaRPr lang="en-US" altLang="zh-TW" sz="3000" dirty="0">
              <a:solidFill>
                <a:schemeClr val="bg1"/>
              </a:solidFill>
            </a:endParaRPr>
          </a:p>
          <a:p>
            <a:pPr>
              <a:lnSpc>
                <a:spcPts val="4400"/>
              </a:lnSpc>
              <a:spcBef>
                <a:spcPts val="600"/>
              </a:spcBef>
            </a:pPr>
            <a:r>
              <a:rPr lang="zh-TW" altLang="en-US" sz="3000" dirty="0">
                <a:solidFill>
                  <a:schemeClr val="bg1"/>
                </a:solidFill>
              </a:rPr>
              <a:t>可增加注意力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4D6F411-1A2C-4372-8F54-5532CEB2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>
                <a:latin typeface="微軟正黑體" panose="020B0604030504040204" pitchFamily="34" charset="-120"/>
              </a:rPr>
              <a:t>BCAAs</a:t>
            </a:r>
            <a:r>
              <a:rPr lang="zh-TW" altLang="en-US" sz="4400" b="1" dirty="0">
                <a:latin typeface="微軟正黑體" panose="020B0604030504040204" pitchFamily="34" charset="-120"/>
              </a:rPr>
              <a:t>與肌肉合成及體能的關係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BB4CEFB-014D-4A5D-8B1A-76387E148968}"/>
              </a:ext>
            </a:extLst>
          </p:cNvPr>
          <p:cNvSpPr txBox="1"/>
          <p:nvPr/>
        </p:nvSpPr>
        <p:spPr>
          <a:xfrm>
            <a:off x="3962400" y="6235557"/>
            <a:ext cx="5780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https://examine.com/nutrition/updates-bcaa-and-ala/</a:t>
            </a:r>
            <a:endParaRPr lang="zh-TW" altLang="en-US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79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0A2651D-558C-4593-A887-8936F6B0F7F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anchor="ctr" anchorCtr="0"/>
          <a:lstStyle/>
          <a:p>
            <a:pPr marL="504000" indent="-5040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補充葡萄籽萃取物</a:t>
            </a:r>
            <a:endParaRPr lang="en-US" altLang="zh-TW" sz="3600" b="1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lvl="1">
              <a:lnSpc>
                <a:spcPts val="6000"/>
              </a:lnSpc>
              <a:spcBef>
                <a:spcPts val="600"/>
              </a:spcBef>
            </a:pP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</a:rPr>
              <a:t>可對抗高脂肪飲食所致的肥胖</a:t>
            </a:r>
            <a:endParaRPr lang="en-US" altLang="zh-TW" sz="32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lvl="1">
              <a:lnSpc>
                <a:spcPts val="6000"/>
              </a:lnSpc>
              <a:spcBef>
                <a:spcPts val="600"/>
              </a:spcBef>
            </a:pP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</a:rPr>
              <a:t>是心臟的保護因子</a:t>
            </a:r>
            <a:endParaRPr lang="en-US" altLang="zh-TW" sz="32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lvl="1">
              <a:lnSpc>
                <a:spcPts val="6000"/>
              </a:lnSpc>
              <a:spcBef>
                <a:spcPts val="600"/>
              </a:spcBef>
            </a:pP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</a:rPr>
              <a:t>對抗可引起中風的發炎傷害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09AEEDF-21C7-4804-8324-347BA3A66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</a:rPr>
              <a:t>醫學研究結果</a:t>
            </a:r>
            <a:endParaRPr lang="zh-TW" altLang="en-US" sz="4400" b="1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4F02592-A175-4292-94E6-627615E864B3}"/>
              </a:ext>
            </a:extLst>
          </p:cNvPr>
          <p:cNvSpPr txBox="1"/>
          <p:nvPr/>
        </p:nvSpPr>
        <p:spPr>
          <a:xfrm>
            <a:off x="4699104" y="6181179"/>
            <a:ext cx="4672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Cardiovascular Toxicology. 11:28-37, 2011</a:t>
            </a: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79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B72600D-B900-4474-8B22-1CDDAE3ADC9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anchor="ctr" anchorCtr="0">
            <a:normAutofit/>
          </a:bodyPr>
          <a:lstStyle/>
          <a:p>
            <a:pPr indent="-504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600" b="1" dirty="0">
                <a:solidFill>
                  <a:schemeClr val="bg1"/>
                </a:solidFill>
              </a:rPr>
              <a:t>補充葡萄籽萃取物</a:t>
            </a:r>
            <a:endParaRPr lang="en-US" altLang="zh-TW" sz="3600" b="1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</a:rPr>
              <a:t>對阿滋海默症（</a:t>
            </a:r>
            <a:r>
              <a:rPr lang="en-US" altLang="zh-TW" sz="3200" dirty="0">
                <a:solidFill>
                  <a:schemeClr val="bg1"/>
                </a:solidFill>
              </a:rPr>
              <a:t>Alzheimer’s disease</a:t>
            </a:r>
            <a:r>
              <a:rPr lang="zh-TW" altLang="en-US" sz="3200" dirty="0">
                <a:solidFill>
                  <a:schemeClr val="bg1"/>
                </a:solidFill>
              </a:rPr>
              <a:t>）有預防及治療的效果。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25A96DC-5660-422B-978C-C4703346E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</a:rPr>
              <a:t>醫學研究結果</a:t>
            </a:r>
            <a:endParaRPr lang="zh-TW" altLang="en-US" sz="4400" b="1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85A36C8-2049-4746-AEB6-9AE18047A07B}"/>
              </a:ext>
            </a:extLst>
          </p:cNvPr>
          <p:cNvSpPr txBox="1"/>
          <p:nvPr/>
        </p:nvSpPr>
        <p:spPr>
          <a:xfrm>
            <a:off x="3821927" y="6134096"/>
            <a:ext cx="562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Nutrition and Dietary Supplements. 2:97-103,2010</a:t>
            </a: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54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90DC04C-9F50-4DC9-A447-1516DFCB89D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6400" y="1325564"/>
            <a:ext cx="9042400" cy="5020645"/>
          </a:xfrm>
        </p:spPr>
        <p:txBody>
          <a:bodyPr anchor="ctr" anchorCtr="0">
            <a:noAutofit/>
          </a:bodyPr>
          <a:lstStyle/>
          <a:p>
            <a:pPr>
              <a:lnSpc>
                <a:spcPts val="44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在人體的生物利用率高，有良好的抗氧化力，可保護脂及</a:t>
            </a:r>
            <a:r>
              <a:rPr lang="en-US" altLang="zh-TW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DNA</a:t>
            </a: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不受自由基的攻擊。</a:t>
            </a:r>
            <a:endParaRPr lang="en-US" altLang="zh-TW" sz="28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>
              <a:lnSpc>
                <a:spcPts val="44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對人類的乳房、肺部及胃部的腺癌細胞有細胞毒性，可抑制癌細胞的生長。</a:t>
            </a:r>
            <a:endParaRPr lang="en-US" altLang="zh-TW" sz="28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>
              <a:lnSpc>
                <a:spcPts val="44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可保護肝、腎細胞，不受「乙酰氨基酚物」</a:t>
            </a:r>
            <a:r>
              <a:rPr lang="en-US" altLang="zh-TW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普拿疼的成份</a:t>
            </a:r>
            <a:r>
              <a:rPr lang="en-US" altLang="zh-TW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)</a:t>
            </a: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過量時的傷害。</a:t>
            </a:r>
            <a:endParaRPr lang="en-US" altLang="zh-TW" sz="28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>
              <a:lnSpc>
                <a:spcPts val="44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可降低心肌缺氧或心肌梗塞對心臟細胞的傷害</a:t>
            </a:r>
            <a:endParaRPr lang="en-US" altLang="zh-TW" sz="28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>
              <a:lnSpc>
                <a:spcPts val="44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</a:rPr>
              <a:t>促進結締組織及關節的健康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0E9C4AF-A5F8-44CA-AD7A-9566D24B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/>
              <a:t>葡萄籽萃取物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09F7627-BA33-4FE9-A2EE-523ED513E7FB}"/>
              </a:ext>
            </a:extLst>
          </p:cNvPr>
          <p:cNvSpPr txBox="1"/>
          <p:nvPr/>
        </p:nvSpPr>
        <p:spPr>
          <a:xfrm>
            <a:off x="6015071" y="6242363"/>
            <a:ext cx="348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Toxicology. 148: 187-197, 2000</a:t>
            </a: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56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F476CA-FD24-40EB-BBE7-DFC4F32728D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6400" y="1447800"/>
            <a:ext cx="9042400" cy="4325203"/>
          </a:xfrm>
        </p:spPr>
        <p:txBody>
          <a:bodyPr anchor="ctr" anchorCtr="0">
            <a:normAutofit/>
          </a:bodyPr>
          <a:lstStyle/>
          <a:p>
            <a:pPr indent="-504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補充西洋蔘萃取物：</a:t>
            </a:r>
            <a:endParaRPr lang="en-US" altLang="zh-TW" sz="3600" b="1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</a:rPr>
              <a:t>可改善精神的疲勞感，及維持腦力的活動度，同時可維持較正常的血糖值。</a:t>
            </a:r>
            <a:endParaRPr lang="en-US" altLang="zh-TW" sz="32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</a:rPr>
              <a:t>可改善認知能力，維持較健康的精神狀態及社交功能。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14923CB-6180-494F-9F75-1A572F3DC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</a:rPr>
              <a:t>醫學研究結果</a:t>
            </a:r>
            <a:endParaRPr lang="zh-TW" altLang="en-US" sz="4400" b="1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4ACFCAF-676C-4844-8C22-D42F9337ED23}"/>
              </a:ext>
            </a:extLst>
          </p:cNvPr>
          <p:cNvSpPr txBox="1"/>
          <p:nvPr/>
        </p:nvSpPr>
        <p:spPr>
          <a:xfrm>
            <a:off x="3261692" y="5908097"/>
            <a:ext cx="63662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J </a:t>
            </a: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Psychopharmacol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. 2005 Jul;19(4):357-65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Ann </a:t>
            </a: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Pharmacother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. 2002 Mar;36(3):375-9.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J </a:t>
            </a: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Psychopharmacol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. 2006 Nov;20(6):771-81. </a:t>
            </a: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Epub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2006 Jan 9.</a:t>
            </a:r>
            <a:endParaRPr lang="zh-TW" altLang="en-US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38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450A277-076E-45F1-8907-3E8036996B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6400" y="1447800"/>
            <a:ext cx="9042400" cy="3847531"/>
          </a:xfrm>
        </p:spPr>
        <p:txBody>
          <a:bodyPr anchor="ctr" anchorCtr="0"/>
          <a:lstStyle/>
          <a:p>
            <a:pPr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3600" b="1" dirty="0">
                <a:solidFill>
                  <a:schemeClr val="bg1"/>
                </a:solidFill>
              </a:rPr>
              <a:t>補充西洋蔘萃取物：</a:t>
            </a:r>
            <a:endParaRPr lang="en-US" altLang="zh-TW" sz="3600" b="1" dirty="0">
              <a:solidFill>
                <a:schemeClr val="bg1"/>
              </a:solidFill>
            </a:endParaRPr>
          </a:p>
          <a:p>
            <a:pPr lvl="1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</a:rPr>
              <a:t>當使用的時間拉長時，可有效的改善男性陰莖的勃起功能障礙。</a:t>
            </a:r>
            <a:endParaRPr lang="en-US" altLang="zh-TW" sz="3200" dirty="0">
              <a:solidFill>
                <a:schemeClr val="bg1"/>
              </a:solidFill>
            </a:endParaRPr>
          </a:p>
          <a:p>
            <a:pPr lvl="1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</a:rPr>
              <a:t>性生活的滿意度，是對照組的</a:t>
            </a:r>
            <a:r>
              <a:rPr lang="zh-TW" altLang="en-US" sz="3200" b="1" dirty="0">
                <a:solidFill>
                  <a:schemeClr val="bg1"/>
                </a:solidFill>
              </a:rPr>
              <a:t>兩倍</a:t>
            </a:r>
            <a:r>
              <a:rPr lang="zh-TW" altLang="en-US" sz="3200" dirty="0">
                <a:solidFill>
                  <a:schemeClr val="bg1"/>
                </a:solidFill>
              </a:rPr>
              <a:t>！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B343438-FD24-45C3-86C0-42BF80A88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</a:rPr>
              <a:t>醫學研究結果</a:t>
            </a:r>
            <a:endParaRPr lang="zh-TW" altLang="en-US" sz="4400" b="1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BCB67C8-AD7B-4E73-AC11-B2181D748E37}"/>
              </a:ext>
            </a:extLst>
          </p:cNvPr>
          <p:cNvSpPr txBox="1"/>
          <p:nvPr/>
        </p:nvSpPr>
        <p:spPr>
          <a:xfrm>
            <a:off x="4030563" y="5444713"/>
            <a:ext cx="5850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Int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J </a:t>
            </a: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Impot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Res. 1995 Sep;7(3):181-6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J Urol. 2002 Nov;168(5):2070-3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Asian J </a:t>
            </a: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Androl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. 2007 Mar;9(2):241-4. </a:t>
            </a: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Epub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2006 Jul 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Asian J </a:t>
            </a: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Androl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. 2009 May;11(3):356-61. </a:t>
            </a: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doi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 10.1038/aja.2008.32. </a:t>
            </a: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Epub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2009 Feb 23</a:t>
            </a:r>
            <a:endParaRPr lang="zh-TW" altLang="en-US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71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FB627DC-BBEC-48D1-BA2A-953EBD7530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6400" y="1325564"/>
            <a:ext cx="9187976" cy="4734042"/>
          </a:xfrm>
        </p:spPr>
        <p:txBody>
          <a:bodyPr anchor="ctr" anchorCtr="0">
            <a:normAutofit/>
          </a:bodyPr>
          <a:lstStyle/>
          <a:p>
            <a:pPr>
              <a:lnSpc>
                <a:spcPts val="5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針對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45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～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60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歲的停經婦女，補充西洋蔘萃取物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</a:rPr>
              <a:t>：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lvl="1">
              <a:lnSpc>
                <a:spcPts val="5400"/>
              </a:lnSpc>
              <a:spcBef>
                <a:spcPts val="300"/>
              </a:spcBef>
            </a:pP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</a:rPr>
              <a:t>可改善停經症候群的相關症狀</a:t>
            </a:r>
            <a:endParaRPr lang="en-US" altLang="zh-TW" sz="32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lvl="1">
              <a:lnSpc>
                <a:spcPts val="5400"/>
              </a:lnSpc>
              <a:spcBef>
                <a:spcPts val="300"/>
              </a:spcBef>
            </a:pP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</a:rPr>
              <a:t>可降低總膽固醇、低密度膽固醇的濃度</a:t>
            </a:r>
            <a:endParaRPr lang="en-US" altLang="zh-TW" sz="32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lvl="1">
              <a:lnSpc>
                <a:spcPts val="5400"/>
              </a:lnSpc>
              <a:spcBef>
                <a:spcPts val="300"/>
              </a:spcBef>
            </a:pP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</a:rPr>
              <a:t>可降低動脈內膜中層厚度</a:t>
            </a:r>
            <a:endParaRPr lang="en-US" altLang="zh-TW" sz="32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lvl="1">
              <a:lnSpc>
                <a:spcPts val="5400"/>
              </a:lnSpc>
              <a:spcBef>
                <a:spcPts val="300"/>
              </a:spcBef>
            </a:pP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</a:rPr>
              <a:t>可改善性慾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9216011-7299-4D56-A690-9E9538F0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</a:rPr>
              <a:t>醫學研究結果</a:t>
            </a:r>
            <a:endParaRPr lang="zh-TW" altLang="en-US" sz="4400" b="1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30064DB-ABBF-4287-970C-5A48CF4A3311}"/>
              </a:ext>
            </a:extLst>
          </p:cNvPr>
          <p:cNvSpPr txBox="1"/>
          <p:nvPr/>
        </p:nvSpPr>
        <p:spPr>
          <a:xfrm>
            <a:off x="3851227" y="5679627"/>
            <a:ext cx="5743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Menopause. 2012 Apr;19(4):461-6. </a:t>
            </a: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doi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 10.1097/gme.0b013e3182325e4b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J Sex Med. 2010 Apr;7(4 Pt 1):1469-77. </a:t>
            </a: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doi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 10.1111/j.1743-6109.2009.01700.x. </a:t>
            </a: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Epub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2010 Feb 5</a:t>
            </a:r>
            <a:endParaRPr lang="zh-TW" altLang="en-US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71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9F9B99-3914-4EB8-81BB-E17462F45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>
                <a:latin typeface="微軟正黑體" panose="020B0604030504040204" pitchFamily="34" charset="-120"/>
              </a:rPr>
              <a:t>西洋蔘根萃取物 </a:t>
            </a:r>
            <a:r>
              <a:rPr lang="en-US" altLang="zh-TW" sz="3200" b="1" dirty="0">
                <a:latin typeface="微軟正黑體" panose="020B0604030504040204" pitchFamily="34" charset="-120"/>
              </a:rPr>
              <a:t>(PANAX GINSENG)</a:t>
            </a:r>
            <a:endParaRPr lang="zh-TW" altLang="en-US" b="1" dirty="0">
              <a:latin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5830C4F-34BA-46D2-B80B-E82F61CC2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61" y="1101315"/>
            <a:ext cx="9045039" cy="5117686"/>
          </a:xfrm>
        </p:spPr>
        <p:txBody>
          <a:bodyPr anchor="ctr" anchorCtr="0"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</a:rPr>
              <a:t>研究指出：</a:t>
            </a:r>
            <a:endParaRPr lang="en-US" altLang="zh-TW" dirty="0">
              <a:latin typeface="微軟正黑體" panose="020B0604030504040204" pitchFamily="34" charset="-12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</a:rPr>
              <a:t>可明顯降低疲勞，改善體能及認知功能。</a:t>
            </a:r>
            <a:endParaRPr lang="en-US" altLang="zh-TW" dirty="0">
              <a:latin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</a:rPr>
              <a:t>相關的研究也包括：</a:t>
            </a:r>
            <a:endParaRPr lang="en-US" altLang="zh-TW" dirty="0">
              <a:latin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</a:rPr>
              <a:t>改善男性勃起障礙</a:t>
            </a:r>
            <a:endParaRPr lang="en-US" altLang="zh-TW" dirty="0">
              <a:latin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</a:rPr>
              <a:t>改善停經婦女的性慾</a:t>
            </a:r>
            <a:endParaRPr lang="en-US" altLang="zh-TW" dirty="0">
              <a:latin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</a:rPr>
              <a:t>改善血糖的控制</a:t>
            </a:r>
            <a:endParaRPr lang="en-US" altLang="zh-TW" dirty="0">
              <a:latin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</a:rPr>
              <a:t>抗發炎</a:t>
            </a:r>
            <a:endParaRPr lang="en-US" altLang="zh-TW" dirty="0">
              <a:latin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</a:rPr>
              <a:t>預防皮膚、頭髮的老化</a:t>
            </a:r>
            <a:endParaRPr lang="en-US" altLang="zh-TW" dirty="0">
              <a:latin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F548A38-D177-4F1F-ACEC-723405D2E256}"/>
              </a:ext>
            </a:extLst>
          </p:cNvPr>
          <p:cNvSpPr txBox="1"/>
          <p:nvPr/>
        </p:nvSpPr>
        <p:spPr>
          <a:xfrm>
            <a:off x="1330111" y="6393132"/>
            <a:ext cx="830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https://examine.com/nutrition/weekly-update-the-panax-ginseng-edition/</a:t>
            </a: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38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CEBA4F-E738-4F68-89FB-40E1F3402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effectLst/>
              </a:rPr>
              <a:t>壽命延長也許是福氣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A087CC3C-746E-4A15-81A5-3B71DA442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0" y="1047494"/>
            <a:ext cx="4041358" cy="2710891"/>
          </a:xfrm>
          <a:ln>
            <a:solidFill>
              <a:schemeClr val="accent1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013CD12-6DF3-4C8E-A835-31E5F943F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05" y="3847501"/>
            <a:ext cx="4072333" cy="25839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5BD43C2-260B-499A-A1DA-8B2AEF6DA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75" y="1047494"/>
            <a:ext cx="4075840" cy="27108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CD529D7-9BF5-4526-9BB4-121CF2D61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75" y="3836376"/>
            <a:ext cx="4075840" cy="25839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2A6ED043-3C1D-463A-9DFA-B73EB7127023}"/>
              </a:ext>
            </a:extLst>
          </p:cNvPr>
          <p:cNvSpPr txBox="1"/>
          <p:nvPr/>
        </p:nvSpPr>
        <p:spPr>
          <a:xfrm>
            <a:off x="3852013" y="6385556"/>
            <a:ext cx="1659988" cy="46510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內政部統計處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A45CF7E-BE63-4FD3-871B-26FECA439621}"/>
              </a:ext>
            </a:extLst>
          </p:cNvPr>
          <p:cNvSpPr txBox="1"/>
          <p:nvPr/>
        </p:nvSpPr>
        <p:spPr>
          <a:xfrm>
            <a:off x="1020200" y="1055573"/>
            <a:ext cx="3465692" cy="830997"/>
          </a:xfrm>
          <a:prstGeom prst="rect">
            <a:avLst/>
          </a:prstGeom>
          <a:solidFill>
            <a:schemeClr val="bg1"/>
          </a:solidFill>
        </p:spPr>
        <p:txBody>
          <a:bodyPr wrap="none" lIns="0" rIns="0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總人口數：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23,556,169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EBD8618-E6EA-4994-ABE3-ACB07A27BF9D}"/>
              </a:ext>
            </a:extLst>
          </p:cNvPr>
          <p:cNvSpPr txBox="1"/>
          <p:nvPr/>
        </p:nvSpPr>
        <p:spPr>
          <a:xfrm>
            <a:off x="886579" y="3852418"/>
            <a:ext cx="359265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平均壽命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整體：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80.20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</a:t>
            </a:r>
            <a:endPara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E3BBB82-DA1E-4F80-B2C4-DE9994962B92}"/>
              </a:ext>
            </a:extLst>
          </p:cNvPr>
          <p:cNvSpPr txBox="1"/>
          <p:nvPr/>
        </p:nvSpPr>
        <p:spPr>
          <a:xfrm>
            <a:off x="5719280" y="1063366"/>
            <a:ext cx="328487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平均壽命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男：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77.01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</a:t>
            </a:r>
            <a:endPara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61B150A-0A99-4FE5-B730-E6FB99B6E1A8}"/>
              </a:ext>
            </a:extLst>
          </p:cNvPr>
          <p:cNvSpPr txBox="1"/>
          <p:nvPr/>
        </p:nvSpPr>
        <p:spPr>
          <a:xfrm>
            <a:off x="5720963" y="3838207"/>
            <a:ext cx="328487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平均壽命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女：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83.62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</a:t>
            </a:r>
            <a:endPara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14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10" grpId="0" animBg="1"/>
      <p:bldP spid="12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2C4C29C-D061-4098-807A-A9B65693D38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anchor="ctr" anchorCtr="0">
            <a:normAutofit/>
          </a:bodyPr>
          <a:lstStyle/>
          <a:p>
            <a:pPr>
              <a:lnSpc>
                <a:spcPts val="6000"/>
              </a:lnSpc>
            </a:pP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</a:rPr>
              <a:t>適度運動</a:t>
            </a:r>
            <a:endParaRPr lang="en-US" altLang="zh-TW" sz="36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>
              <a:lnSpc>
                <a:spcPts val="6000"/>
              </a:lnSpc>
            </a:pP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</a:rPr>
              <a:t>均衡營養</a:t>
            </a:r>
            <a:endParaRPr lang="en-US" altLang="zh-TW" sz="36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lvl="1">
              <a:lnSpc>
                <a:spcPts val="6000"/>
              </a:lnSpc>
            </a:pP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</a:rPr>
              <a:t>足夠的蛋白質</a:t>
            </a:r>
            <a:endParaRPr lang="en-US" altLang="zh-TW" sz="32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lvl="1">
              <a:lnSpc>
                <a:spcPts val="6000"/>
              </a:lnSpc>
            </a:pP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</a:rPr>
              <a:t>補充支鏈胺基酸、抗氧物（如：葡萄籽萃取物）、西洋蔘根萃取物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3C8774A-8E29-4FBE-B61D-4FFEAC47E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/>
              <a:t>老得健康又有尊嚴</a:t>
            </a:r>
          </a:p>
        </p:txBody>
      </p:sp>
    </p:spTree>
    <p:extLst>
      <p:ext uri="{BB962C8B-B14F-4D97-AF65-F5344CB8AC3E}">
        <p14:creationId xmlns:p14="http://schemas.microsoft.com/office/powerpoint/2010/main" val="248021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" descr="recycle_wd.pn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" y="0"/>
            <a:ext cx="9677731" cy="6858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553" y="1413164"/>
            <a:ext cx="5659102" cy="423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71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CBAF23-EAC9-4857-B9D4-F618674D6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effectLst/>
              </a:rPr>
              <a:t>不斷老化的人口結構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5BAC7B6-D39E-4190-B2EB-C012E90EC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0" y="1154241"/>
            <a:ext cx="4990476" cy="2961905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62DDBEE-081E-426C-BD34-0649A2A68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0" y="3682927"/>
            <a:ext cx="4395623" cy="273070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95FF264-6353-4859-897C-8179A5BB96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022" y="1139251"/>
            <a:ext cx="4449200" cy="3185223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CA055FC0-AA1A-45DC-B11C-6DF96849101E}"/>
              </a:ext>
            </a:extLst>
          </p:cNvPr>
          <p:cNvSpPr txBox="1"/>
          <p:nvPr/>
        </p:nvSpPr>
        <p:spPr>
          <a:xfrm>
            <a:off x="4193574" y="6388054"/>
            <a:ext cx="1659988" cy="46510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內政部統計處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ADEEF4A-F0EE-404E-9B52-8A083CB024FF}"/>
              </a:ext>
            </a:extLst>
          </p:cNvPr>
          <p:cNvSpPr/>
          <p:nvPr/>
        </p:nvSpPr>
        <p:spPr>
          <a:xfrm>
            <a:off x="4527377" y="4783319"/>
            <a:ext cx="5105223" cy="1354217"/>
          </a:xfrm>
          <a:prstGeom prst="rect">
            <a:avLst/>
          </a:prstGeom>
          <a:solidFill>
            <a:srgbClr val="FFFF00"/>
          </a:solidFill>
        </p:spPr>
        <p:txBody>
          <a:bodyPr wrap="square" lIns="36000" rIns="0">
            <a:spAutoFit/>
          </a:bodyPr>
          <a:lstStyle/>
          <a:p>
            <a:pPr lvl="0"/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台灣將在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2018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年進入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高齡社會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年進入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超高齡社會</a:t>
            </a:r>
            <a:r>
              <a:rPr lang="en-US" altLang="zh-TW" sz="2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65</a:t>
            </a:r>
            <a:r>
              <a:rPr lang="zh-TW" altLang="en-US" sz="2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歲以上人口占總人口比例達到</a:t>
            </a:r>
            <a:r>
              <a:rPr lang="en-US" altLang="zh-TW" sz="2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20% )</a:t>
            </a:r>
            <a:endParaRPr lang="zh-TW" altLang="en-US" sz="2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D41E892-C53F-4CF0-9ECE-5775B6361D2E}"/>
              </a:ext>
            </a:extLst>
          </p:cNvPr>
          <p:cNvSpPr txBox="1"/>
          <p:nvPr/>
        </p:nvSpPr>
        <p:spPr>
          <a:xfrm>
            <a:off x="1259758" y="3974378"/>
            <a:ext cx="2933816" cy="14388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300"/>
              </a:spcBef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65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歲以上比率：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13.55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%</a:t>
            </a:r>
          </a:p>
          <a:p>
            <a:pPr>
              <a:spcBef>
                <a:spcPts val="300"/>
              </a:spcBef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15-64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歲比率：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73.22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%</a:t>
            </a:r>
          </a:p>
          <a:p>
            <a:pPr>
              <a:spcBef>
                <a:spcPts val="300"/>
              </a:spcBef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0-14 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歲比率：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13.22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%</a:t>
            </a:r>
            <a:endPara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019E657-899C-4498-A1B4-E1DF24D34A68}"/>
              </a:ext>
            </a:extLst>
          </p:cNvPr>
          <p:cNvSpPr txBox="1"/>
          <p:nvPr/>
        </p:nvSpPr>
        <p:spPr>
          <a:xfrm>
            <a:off x="6929414" y="1366707"/>
            <a:ext cx="2715808" cy="86946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3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老化指數：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103.02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734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8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421E54-258C-489C-9765-4E27CB24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effectLst/>
              </a:rPr>
              <a:t>年</a:t>
            </a:r>
            <a:r>
              <a:rPr lang="zh-TW" altLang="en-US" sz="4400" dirty="0"/>
              <a:t>輕</a:t>
            </a:r>
            <a:r>
              <a:rPr lang="zh-TW" altLang="en-US" sz="4400" b="1" dirty="0">
                <a:effectLst/>
              </a:rPr>
              <a:t>的你，會不會擔心！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A95BDA0-AE4E-468D-BF97-97BE88116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3"/>
          <a:stretch/>
        </p:blipFill>
        <p:spPr>
          <a:xfrm>
            <a:off x="89978" y="1097281"/>
            <a:ext cx="4896000" cy="3175859"/>
          </a:xfr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431DD2DF-E985-46B7-A58F-996319B12883}"/>
              </a:ext>
            </a:extLst>
          </p:cNvPr>
          <p:cNvSpPr txBox="1"/>
          <p:nvPr/>
        </p:nvSpPr>
        <p:spPr>
          <a:xfrm>
            <a:off x="3724679" y="6242180"/>
            <a:ext cx="1659988" cy="46510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內政部統計處</a:t>
            </a: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11DFD5BB-A8C6-4037-8F26-5EBFC28AB13A}"/>
              </a:ext>
            </a:extLst>
          </p:cNvPr>
          <p:cNvSpPr txBox="1">
            <a:spLocks/>
          </p:cNvSpPr>
          <p:nvPr/>
        </p:nvSpPr>
        <p:spPr>
          <a:xfrm>
            <a:off x="1988401" y="5008176"/>
            <a:ext cx="7722997" cy="1405455"/>
          </a:xfrm>
          <a:prstGeom prst="rect">
            <a:avLst/>
          </a:prstGeom>
        </p:spPr>
        <p:txBody>
          <a:bodyPr/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28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1795CDB-3085-4740-8695-63FE088F6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518" y="1097281"/>
            <a:ext cx="4440820" cy="3175859"/>
          </a:xfrm>
          <a:prstGeom prst="rect">
            <a:avLst/>
          </a:prstGeom>
        </p:spPr>
      </p:pic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1833E7C9-1030-4BB2-91FF-2F13E411A315}"/>
              </a:ext>
            </a:extLst>
          </p:cNvPr>
          <p:cNvSpPr txBox="1">
            <a:spLocks/>
          </p:cNvSpPr>
          <p:nvPr/>
        </p:nvSpPr>
        <p:spPr>
          <a:xfrm>
            <a:off x="591670" y="4590571"/>
            <a:ext cx="8231696" cy="1773683"/>
          </a:xfrm>
          <a:prstGeom prst="rect">
            <a:avLst/>
          </a:prstGeom>
        </p:spPr>
        <p:txBody>
          <a:bodyPr/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-360000">
              <a:buClr>
                <a:schemeClr val="bg1"/>
              </a:buClr>
              <a:buSzPct val="100000"/>
            </a:pP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這意謂著將來：</a:t>
            </a:r>
            <a:endParaRPr lang="en-US" altLang="zh-TW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64000" lvl="1" indent="-360000">
              <a:buClr>
                <a:schemeClr val="bg1"/>
              </a:buClr>
              <a:buSzPct val="100000"/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現在的我們，需負擔的扶養人口，越來越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64000" lvl="1" indent="-360000">
              <a:buClr>
                <a:schemeClr val="bg1"/>
              </a:buClr>
              <a:buSzPct val="100000"/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將來的我們，能扶養我們的人口，越來越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少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AB73DFE-7FFD-4421-BCD5-7304ADF06D2E}"/>
              </a:ext>
            </a:extLst>
          </p:cNvPr>
          <p:cNvSpPr txBox="1"/>
          <p:nvPr/>
        </p:nvSpPr>
        <p:spPr>
          <a:xfrm>
            <a:off x="4421876" y="2428427"/>
            <a:ext cx="540767" cy="519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8E5084C-A457-4B3D-83A0-85CB1B761088}"/>
              </a:ext>
            </a:extLst>
          </p:cNvPr>
          <p:cNvSpPr txBox="1"/>
          <p:nvPr/>
        </p:nvSpPr>
        <p:spPr>
          <a:xfrm>
            <a:off x="3691655" y="353784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死亡率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0D145D1-2AD0-4F83-9329-D4D68281E55F}"/>
              </a:ext>
            </a:extLst>
          </p:cNvPr>
          <p:cNvSpPr txBox="1"/>
          <p:nvPr/>
        </p:nvSpPr>
        <p:spPr>
          <a:xfrm>
            <a:off x="3696207" y="231911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出生率</a:t>
            </a:r>
            <a:endParaRPr lang="en-US" altLang="zh-TW" sz="28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C9E8EF99-2508-4CF8-8C7B-993DE74CD594}"/>
              </a:ext>
            </a:extLst>
          </p:cNvPr>
          <p:cNvCxnSpPr>
            <a:cxnSpLocks/>
          </p:cNvCxnSpPr>
          <p:nvPr/>
        </p:nvCxnSpPr>
        <p:spPr>
          <a:xfrm flipH="1">
            <a:off x="3023689" y="2602614"/>
            <a:ext cx="667966" cy="3156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55D9FA6E-1C37-4365-A36A-EA42202CACEC}"/>
              </a:ext>
            </a:extLst>
          </p:cNvPr>
          <p:cNvCxnSpPr>
            <a:cxnSpLocks/>
          </p:cNvCxnSpPr>
          <p:nvPr/>
        </p:nvCxnSpPr>
        <p:spPr>
          <a:xfrm flipH="1" flipV="1">
            <a:off x="3279439" y="3668290"/>
            <a:ext cx="453160" cy="1311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C1353231-CA47-4B01-BEA4-1C62B0E4DCAE}"/>
              </a:ext>
            </a:extLst>
          </p:cNvPr>
          <p:cNvSpPr txBox="1"/>
          <p:nvPr/>
        </p:nvSpPr>
        <p:spPr>
          <a:xfrm>
            <a:off x="7326049" y="2319118"/>
            <a:ext cx="222528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扶養比：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36.63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723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uiExpand="1" build="p"/>
      <p:bldP spid="4" grpId="0" animBg="1"/>
      <p:bldP spid="12" grpId="0"/>
      <p:bldP spid="3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89F201-EDE2-47C3-AF43-0765FC2C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effectLst/>
              </a:rPr>
              <a:t>老化會伴隨有：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6C1913-E291-4B7A-A20A-F2BEBC4DE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07" y="1215616"/>
            <a:ext cx="9130354" cy="5030806"/>
          </a:xfrm>
        </p:spPr>
        <p:txBody>
          <a:bodyPr anchor="ctr" anchorCtr="0">
            <a:normAutofit/>
          </a:bodyPr>
          <a:lstStyle/>
          <a:p>
            <a:pPr marL="457200" indent="-457200" defTabSz="685800">
              <a:lnSpc>
                <a:spcPts val="5000"/>
              </a:lnSpc>
              <a:spcBef>
                <a:spcPts val="9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cs typeface="ＭＳ Ｐゴシック"/>
              </a:rPr>
              <a:t>減少：</a:t>
            </a:r>
            <a:endParaRPr lang="en-US" altLang="zh-TW" sz="3600" b="1" dirty="0">
              <a:solidFill>
                <a:srgbClr val="FF0000"/>
              </a:solidFill>
              <a:latin typeface="微軟正黑體" panose="020B0604030504040204" pitchFamily="34" charset="-120"/>
              <a:cs typeface="ＭＳ Ｐゴシック"/>
            </a:endParaRPr>
          </a:p>
          <a:p>
            <a:pPr marL="914400" lvl="1" indent="-457200" defTabSz="685800">
              <a:lnSpc>
                <a:spcPts val="5000"/>
              </a:lnSpc>
              <a:spcBef>
                <a:spcPts val="9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cs typeface="ＭＳ Ｐゴシック"/>
              </a:rPr>
              <a:t>肌肉量、性慾、新陳代謝、身體的含氧量、生長荷爾</a:t>
            </a:r>
            <a:r>
              <a:rPr lang="zh-TW" altLang="en-US" b="1" dirty="0">
                <a:solidFill>
                  <a:schemeClr val="bg1"/>
                </a:solidFill>
                <a:cs typeface="ＭＳ Ｐゴシック"/>
              </a:rPr>
              <a:t>蒙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cs typeface="ＭＳ Ｐゴシック"/>
              </a:rPr>
              <a:t>、骨密度、高密度膽固醇、皮膚厚度、視力、聽力、深度睡眠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cs typeface="ＭＳ Ｐゴシック"/>
              </a:rPr>
              <a:t>…</a:t>
            </a:r>
          </a:p>
          <a:p>
            <a:pPr marL="457200" indent="-457200" defTabSz="685800">
              <a:lnSpc>
                <a:spcPts val="5000"/>
              </a:lnSpc>
              <a:spcBef>
                <a:spcPts val="9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cs typeface="ＭＳ Ｐゴシック"/>
              </a:rPr>
              <a:t>增加：</a:t>
            </a:r>
            <a:endParaRPr lang="en-US" altLang="zh-TW" sz="3600" b="1" dirty="0">
              <a:solidFill>
                <a:srgbClr val="FF0000"/>
              </a:solidFill>
              <a:latin typeface="微軟正黑體" panose="020B0604030504040204" pitchFamily="34" charset="-120"/>
              <a:cs typeface="ＭＳ Ｐゴシック"/>
            </a:endParaRPr>
          </a:p>
          <a:p>
            <a:pPr marL="914400" lvl="1" indent="-457200" defTabSz="685800">
              <a:lnSpc>
                <a:spcPts val="5000"/>
              </a:lnSpc>
              <a:spcBef>
                <a:spcPts val="9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cs typeface="ＭＳ Ｐゴシック"/>
              </a:rPr>
              <a:t>脂肪、低密度膽固醇、血壓、可體松、發炎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cs typeface="ＭＳ Ｐゴシック"/>
              </a:rPr>
              <a:t>…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70B724A7-E65F-4E99-A61C-95AF0A622F86}"/>
              </a:ext>
            </a:extLst>
          </p:cNvPr>
          <p:cNvSpPr txBox="1"/>
          <p:nvPr/>
        </p:nvSpPr>
        <p:spPr>
          <a:xfrm>
            <a:off x="2618237" y="6345961"/>
            <a:ext cx="6955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Age Ageing. 2014 Nov; 43(6): 748–759. Published online 2014 Sep 21.</a:t>
            </a:r>
          </a:p>
        </p:txBody>
      </p:sp>
    </p:spTree>
    <p:extLst>
      <p:ext uri="{BB962C8B-B14F-4D97-AF65-F5344CB8AC3E}">
        <p14:creationId xmlns:p14="http://schemas.microsoft.com/office/powerpoint/2010/main" val="124213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5265BD-F333-48D5-86D1-E25D9752E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>
                <a:effectLst/>
              </a:rPr>
              <a:t>尤其是</a:t>
            </a:r>
            <a:r>
              <a:rPr lang="en-US" altLang="zh-TW" b="1" dirty="0">
                <a:effectLst/>
              </a:rPr>
              <a:t>…</a:t>
            </a:r>
            <a:endParaRPr lang="zh-TW" altLang="en-US" b="1" dirty="0">
              <a:effectLst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F47224-8934-4D6B-9A02-08A549FCE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 anchorCtr="0">
            <a:normAutofit/>
          </a:bodyPr>
          <a:lstStyle/>
          <a:p>
            <a:pPr indent="-720000">
              <a:lnSpc>
                <a:spcPct val="150000"/>
              </a:lnSpc>
            </a:pPr>
            <a:r>
              <a:rPr lang="zh-TW" altLang="en-US" sz="4400" b="1" dirty="0">
                <a:solidFill>
                  <a:srgbClr val="FF0000"/>
                </a:solidFill>
              </a:rPr>
              <a:t>肌少症</a:t>
            </a:r>
            <a:endParaRPr lang="en-US" altLang="zh-TW" sz="4400" b="1" dirty="0">
              <a:solidFill>
                <a:srgbClr val="FF0000"/>
              </a:solidFill>
            </a:endParaRPr>
          </a:p>
          <a:p>
            <a:pPr indent="-720000">
              <a:lnSpc>
                <a:spcPct val="150000"/>
              </a:lnSpc>
            </a:pPr>
            <a:r>
              <a:rPr lang="zh-TW" altLang="en-US" sz="4400" b="1" dirty="0">
                <a:solidFill>
                  <a:srgbClr val="FF0000"/>
                </a:solidFill>
              </a:rPr>
              <a:t>疲勞</a:t>
            </a:r>
            <a:endParaRPr lang="en-US" altLang="zh-TW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8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B09759-2FB2-4E64-BD0F-904B1A86C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effectLst/>
              </a:rPr>
              <a:t>認識肌少症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B6AA6D6-559B-42DD-A737-5715C8F52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064" y="1097281"/>
            <a:ext cx="9122661" cy="5453644"/>
          </a:xfrm>
        </p:spPr>
        <p:txBody>
          <a:bodyPr anchor="ctr" anchorCtr="0">
            <a:normAutofit/>
          </a:bodyPr>
          <a:lstStyle/>
          <a:p>
            <a:pPr>
              <a:lnSpc>
                <a:spcPts val="5000"/>
              </a:lnSpc>
              <a:spcBef>
                <a:spcPts val="900"/>
              </a:spcBef>
            </a:pP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骨骼肌的流失：</a:t>
            </a:r>
            <a:r>
              <a:rPr lang="en-US" altLang="zh-TW" sz="3600" b="1" dirty="0">
                <a:latin typeface="微軟正黑體" panose="020B0604030504040204" pitchFamily="34" charset="-120"/>
              </a:rPr>
              <a:t>50</a:t>
            </a:r>
            <a:r>
              <a:rPr lang="zh-TW" altLang="en-US" sz="3600" b="1" dirty="0">
                <a:latin typeface="微軟正黑體" panose="020B0604030504040204" pitchFamily="34" charset="-120"/>
              </a:rPr>
              <a:t>歲以後每年肌肉量會減少</a:t>
            </a:r>
            <a:r>
              <a:rPr lang="en-US" altLang="zh-TW" sz="3600" b="1" dirty="0">
                <a:latin typeface="微軟正黑體" panose="020B0604030504040204" pitchFamily="34" charset="-120"/>
              </a:rPr>
              <a:t>1</a:t>
            </a:r>
            <a:r>
              <a:rPr lang="zh-TW" altLang="en-US" sz="3600" b="1" dirty="0">
                <a:latin typeface="微軟正黑體" panose="020B0604030504040204" pitchFamily="34" charset="-120"/>
              </a:rPr>
              <a:t>～</a:t>
            </a:r>
            <a:r>
              <a:rPr lang="en-US" altLang="zh-TW" sz="3600" b="1" dirty="0">
                <a:latin typeface="微軟正黑體" panose="020B0604030504040204" pitchFamily="34" charset="-120"/>
              </a:rPr>
              <a:t>2%</a:t>
            </a:r>
            <a:r>
              <a:rPr lang="zh-TW" altLang="en-US" sz="3600" dirty="0">
                <a:latin typeface="微軟正黑體" panose="020B0604030504040204" pitchFamily="34" charset="-120"/>
              </a:rPr>
              <a:t>。</a:t>
            </a:r>
            <a:endParaRPr lang="en-US" altLang="zh-TW" sz="3600" dirty="0"/>
          </a:p>
          <a:p>
            <a:pPr>
              <a:lnSpc>
                <a:spcPts val="5000"/>
              </a:lnSpc>
              <a:spcBef>
                <a:spcPts val="900"/>
              </a:spcBef>
            </a:pP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3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大指標：</a:t>
            </a:r>
            <a:endParaRPr lang="en-US" altLang="zh-TW" sz="3600" b="1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>
              <a:lnSpc>
                <a:spcPts val="5000"/>
              </a:lnSpc>
              <a:spcBef>
                <a:spcPts val="900"/>
              </a:spcBef>
            </a:pPr>
            <a:endParaRPr lang="en-US" altLang="zh-TW" sz="3600" b="1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</a:rPr>
              <a:t>肌肉量：四肢骨骼肌的肌肉重量，除以身高（公尺）的平方。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</a:rPr>
              <a:t>肌肉力量則可透過握力器檢測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</a:rPr>
              <a:t>身體表現則是檢測患者的走路速度來評估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A3073DF-7323-4098-899C-79B76A8ECF02}"/>
              </a:ext>
            </a:extLst>
          </p:cNvPr>
          <p:cNvSpPr txBox="1"/>
          <p:nvPr/>
        </p:nvSpPr>
        <p:spPr>
          <a:xfrm>
            <a:off x="3141345" y="2664620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肌肉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量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減少、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47066D0-0AF8-4C83-B07E-72999767B166}"/>
              </a:ext>
            </a:extLst>
          </p:cNvPr>
          <p:cNvSpPr txBox="1"/>
          <p:nvPr/>
        </p:nvSpPr>
        <p:spPr>
          <a:xfrm>
            <a:off x="5936776" y="2685092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肌肉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力量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減少、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8074879-30D3-4CE2-A0BB-00EF2BE3D9E3}"/>
              </a:ext>
            </a:extLst>
          </p:cNvPr>
          <p:cNvSpPr txBox="1"/>
          <p:nvPr/>
        </p:nvSpPr>
        <p:spPr>
          <a:xfrm>
            <a:off x="3061733" y="3359153"/>
            <a:ext cx="2954655" cy="679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1219170">
              <a:lnSpc>
                <a:spcPts val="5000"/>
              </a:lnSpc>
              <a:spcBef>
                <a:spcPts val="900"/>
              </a:spcBef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身體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表現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變差</a:t>
            </a:r>
            <a:endParaRPr lang="en-US" altLang="zh-TW" sz="3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67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C2211F-5F8A-4A90-A499-EAE90BA73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effectLst/>
                <a:latin typeface="微軟正黑體" panose="020B0604030504040204" pitchFamily="34" charset="-120"/>
              </a:rPr>
              <a:t>肌少症</a:t>
            </a:r>
            <a:r>
              <a:rPr lang="en-US" altLang="zh-TW" sz="4400" b="1" dirty="0">
                <a:effectLst/>
                <a:latin typeface="微軟正黑體" panose="020B0604030504040204" pitchFamily="34" charset="-120"/>
              </a:rPr>
              <a:t>3</a:t>
            </a:r>
            <a:r>
              <a:rPr lang="zh-TW" altLang="en-US" sz="4400" b="1" dirty="0">
                <a:effectLst/>
                <a:latin typeface="微軟正黑體" panose="020B0604030504040204" pitchFamily="34" charset="-120"/>
              </a:rPr>
              <a:t>大指標（亞洲定義）</a:t>
            </a:r>
          </a:p>
        </p:txBody>
      </p:sp>
      <p:graphicFrame>
        <p:nvGraphicFramePr>
          <p:cNvPr id="7" name="內容版面配置區 6">
            <a:extLst>
              <a:ext uri="{FF2B5EF4-FFF2-40B4-BE49-F238E27FC236}">
                <a16:creationId xmlns:a16="http://schemas.microsoft.com/office/drawing/2014/main" id="{ECBFC259-7AA9-4125-A1F4-521F9E91D4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1633100"/>
              </p:ext>
            </p:extLst>
          </p:nvPr>
        </p:nvGraphicFramePr>
        <p:xfrm>
          <a:off x="402138" y="1216024"/>
          <a:ext cx="8838681" cy="2919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7180">
                  <a:extLst>
                    <a:ext uri="{9D8B030D-6E8A-4147-A177-3AD203B41FA5}">
                      <a16:colId xmlns:a16="http://schemas.microsoft.com/office/drawing/2014/main" val="737728540"/>
                    </a:ext>
                  </a:extLst>
                </a:gridCol>
                <a:gridCol w="6831501">
                  <a:extLst>
                    <a:ext uri="{9D8B030D-6E8A-4147-A177-3AD203B41FA5}">
                      <a16:colId xmlns:a16="http://schemas.microsoft.com/office/drawing/2014/main" val="4271987279"/>
                    </a:ext>
                  </a:extLst>
                </a:gridCol>
              </a:tblGrid>
              <a:tr h="4910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指  標</a:t>
                      </a:r>
                    </a:p>
                  </a:txBody>
                  <a:tcPr marL="81721" marR="8172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指    標    定    義</a:t>
                      </a:r>
                    </a:p>
                  </a:txBody>
                  <a:tcPr marL="81721" marR="81721" marT="0" marB="0" anchor="ctr"/>
                </a:tc>
                <a:extLst>
                  <a:ext uri="{0D108BD9-81ED-4DB2-BD59-A6C34878D82A}">
                    <a16:rowId xmlns:a16="http://schemas.microsoft.com/office/drawing/2014/main" val="208267582"/>
                  </a:ext>
                </a:extLst>
              </a:tr>
              <a:tr h="968598"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肌肉量</a:t>
                      </a:r>
                    </a:p>
                  </a:txBody>
                  <a:tcPr marL="81721" marR="8172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  <a:spcBef>
                          <a:spcPts val="300"/>
                        </a:spcBef>
                      </a:pPr>
                      <a:r>
                        <a:rPr lang="en-US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BIA  ：</a:t>
                      </a:r>
                      <a:r>
                        <a:rPr lang="zh-TW" altLang="en-US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男性</a:t>
                      </a:r>
                      <a:r>
                        <a:rPr lang="en-US" altLang="zh-TW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&lt;7.0 </a:t>
                      </a:r>
                      <a:r>
                        <a:rPr lang="en-US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kg/m</a:t>
                      </a:r>
                      <a:r>
                        <a:rPr lang="en-US" sz="2400" baseline="300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，女性</a:t>
                      </a:r>
                      <a:r>
                        <a:rPr lang="en-US" altLang="zh-TW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&lt;5.7 </a:t>
                      </a:r>
                      <a:r>
                        <a:rPr lang="en-US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kg/m</a:t>
                      </a:r>
                      <a:r>
                        <a:rPr lang="en-US" sz="2400" baseline="300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sz="24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ts val="3200"/>
                        </a:lnSpc>
                        <a:spcBef>
                          <a:spcPts val="300"/>
                        </a:spcBef>
                      </a:pPr>
                      <a:r>
                        <a:rPr lang="en-US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DXA：</a:t>
                      </a:r>
                      <a:r>
                        <a:rPr lang="zh-TW" altLang="en-US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男性</a:t>
                      </a:r>
                      <a:r>
                        <a:rPr lang="en-US" altLang="zh-TW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&lt;7.0 </a:t>
                      </a:r>
                      <a:r>
                        <a:rPr lang="en-US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kg/m</a:t>
                      </a:r>
                      <a:r>
                        <a:rPr lang="en-US" sz="2400" baseline="300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，女性</a:t>
                      </a:r>
                      <a:r>
                        <a:rPr lang="en-US" altLang="zh-TW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&lt;5.4 </a:t>
                      </a:r>
                      <a:r>
                        <a:rPr lang="en-US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kg/m</a:t>
                      </a:r>
                      <a:r>
                        <a:rPr lang="en-US" sz="2400" baseline="300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sz="24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721" marR="81721" marT="0" marB="0" anchor="ctr"/>
                </a:tc>
                <a:extLst>
                  <a:ext uri="{0D108BD9-81ED-4DB2-BD59-A6C34878D82A}">
                    <a16:rowId xmlns:a16="http://schemas.microsoft.com/office/drawing/2014/main" val="2914561265"/>
                  </a:ext>
                </a:extLst>
              </a:tr>
              <a:tr h="968598"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肌肉力量</a:t>
                      </a:r>
                    </a:p>
                  </a:txBody>
                  <a:tcPr marL="81721" marR="8172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  <a:spcBef>
                          <a:spcPts val="300"/>
                        </a:spcBef>
                      </a:pPr>
                      <a:r>
                        <a:rPr lang="zh-TW" altLang="en-US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男性</a:t>
                      </a:r>
                      <a:r>
                        <a:rPr lang="en-US" altLang="zh-TW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&lt;26</a:t>
                      </a:r>
                      <a:r>
                        <a:rPr lang="zh-TW" altLang="en-US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公斤</a:t>
                      </a:r>
                    </a:p>
                    <a:p>
                      <a:pPr>
                        <a:lnSpc>
                          <a:spcPts val="3200"/>
                        </a:lnSpc>
                        <a:spcBef>
                          <a:spcPts val="300"/>
                        </a:spcBef>
                      </a:pPr>
                      <a:r>
                        <a:rPr lang="zh-TW" altLang="en-US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女性</a:t>
                      </a:r>
                      <a:r>
                        <a:rPr lang="en-US" altLang="zh-TW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&lt;18</a:t>
                      </a:r>
                      <a:r>
                        <a:rPr lang="zh-TW" altLang="en-US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公斤</a:t>
                      </a:r>
                    </a:p>
                  </a:txBody>
                  <a:tcPr marL="81721" marR="81721" marT="0" marB="0" anchor="ctr"/>
                </a:tc>
                <a:extLst>
                  <a:ext uri="{0D108BD9-81ED-4DB2-BD59-A6C34878D82A}">
                    <a16:rowId xmlns:a16="http://schemas.microsoft.com/office/drawing/2014/main" val="292040715"/>
                  </a:ext>
                </a:extLst>
              </a:tr>
              <a:tr h="491025">
                <a:tc>
                  <a:txBody>
                    <a:bodyPr/>
                    <a:lstStyle/>
                    <a:p>
                      <a:r>
                        <a:rPr lang="en-US" altLang="zh-TW" sz="2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</a:t>
                      </a:r>
                      <a:r>
                        <a:rPr lang="zh-TW" altLang="en-US" sz="2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身體表現</a:t>
                      </a:r>
                    </a:p>
                  </a:txBody>
                  <a:tcPr marL="81721" marR="81721" marT="0" marB="0"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行走速度每秒小於</a:t>
                      </a:r>
                      <a:r>
                        <a:rPr lang="en-US" altLang="zh-TW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0.8</a:t>
                      </a:r>
                      <a:r>
                        <a:rPr lang="zh-TW" altLang="en-US" sz="2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公尺</a:t>
                      </a:r>
                    </a:p>
                  </a:txBody>
                  <a:tcPr marL="81721" marR="81721" marT="0" marB="0" anchor="ctr"/>
                </a:tc>
                <a:extLst>
                  <a:ext uri="{0D108BD9-81ED-4DB2-BD59-A6C34878D82A}">
                    <a16:rowId xmlns:a16="http://schemas.microsoft.com/office/drawing/2014/main" val="1334853872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50E90DDB-9DE4-4892-B23D-3AE051175EE6}"/>
              </a:ext>
            </a:extLst>
          </p:cNvPr>
          <p:cNvSpPr txBox="1"/>
          <p:nvPr/>
        </p:nvSpPr>
        <p:spPr>
          <a:xfrm>
            <a:off x="3698488" y="4371279"/>
            <a:ext cx="4025591" cy="83867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9F037381-2404-4595-A32A-9054CA9186E7}"/>
              </a:ext>
            </a:extLst>
          </p:cNvPr>
          <p:cNvSpPr txBox="1">
            <a:spLocks/>
          </p:cNvSpPr>
          <p:nvPr/>
        </p:nvSpPr>
        <p:spPr>
          <a:xfrm>
            <a:off x="681576" y="4126845"/>
            <a:ext cx="8088585" cy="2108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514350" indent="-514350" algn="l" defTabSz="914400" rtl="0" eaLnBrk="1" latinLnBrk="0" hangingPunct="1">
              <a:lnSpc>
                <a:spcPts val="42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70000"/>
              <a:buFont typeface="+mj-ea"/>
              <a:buAutoNum type="ea1ChtPeriod"/>
              <a:defRPr sz="3200" b="0" i="0" kern="1200">
                <a:solidFill>
                  <a:srgbClr val="001B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971550" indent="-514350" algn="l" defTabSz="914400" rtl="0" eaLnBrk="1" latinLnBrk="0" hangingPunct="1">
              <a:lnSpc>
                <a:spcPts val="3800"/>
              </a:lnSpc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70000"/>
              <a:buFont typeface="+mj-lt"/>
              <a:buAutoNum type="arabicPeriod"/>
              <a:defRPr sz="2800" b="0" i="0" kern="1200">
                <a:solidFill>
                  <a:srgbClr val="001B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ts val="3600"/>
              </a:lnSpc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70000"/>
              <a:buFont typeface="+mj-lt"/>
              <a:buAutoNum type="alphaLcPeriod"/>
              <a:defRPr sz="2400" b="0" i="0" kern="1200">
                <a:solidFill>
                  <a:srgbClr val="001B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Segoe UI" pitchFamily="34" charset="0"/>
              </a:defRPr>
            </a:lvl4pPr>
            <a:lvl5pPr marL="2001838" indent="-173038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0000"/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-432000">
              <a:lnSpc>
                <a:spcPts val="38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檢測結果分析</a:t>
            </a:r>
            <a:endParaRPr lang="zh-TW" altLang="en-US" sz="28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720000" lvl="1" indent="-432000">
              <a:spcBef>
                <a:spcPts val="0"/>
              </a:spcBef>
              <a:buClr>
                <a:schemeClr val="bg1"/>
              </a:buClr>
              <a:buSzPct val="100000"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</a:rPr>
              <a:t>符合指標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</a:rPr>
              <a:t>1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</a:rPr>
              <a:t>，另兩項不符合 → 肌少症前期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720000" lvl="1" indent="-432000">
              <a:spcBef>
                <a:spcPts val="0"/>
              </a:spcBef>
              <a:buClr>
                <a:schemeClr val="bg1"/>
              </a:buClr>
              <a:buSzPct val="100000"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</a:rPr>
              <a:t>符合指標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</a:rPr>
              <a:t>1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</a:rPr>
              <a:t>，另兩項其中有一項符合 → 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肌少症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 marL="720000" lvl="1" indent="-432000">
              <a:spcBef>
                <a:spcPts val="0"/>
              </a:spcBef>
              <a:buClr>
                <a:schemeClr val="bg1"/>
              </a:buClr>
              <a:buSzPct val="100000"/>
            </a:pP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</a:rPr>
              <a:t>3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</a:rPr>
              <a:t>項都符合指標 → 嚴重肌少症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FD7D3E2-CDFE-4B84-9926-5DFB9D445EF4}"/>
              </a:ext>
            </a:extLst>
          </p:cNvPr>
          <p:cNvSpPr txBox="1"/>
          <p:nvPr/>
        </p:nvSpPr>
        <p:spPr>
          <a:xfrm>
            <a:off x="2294505" y="6208083"/>
            <a:ext cx="5992405" cy="70723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DXA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Dual energy X-ray Absorptiometry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）雙能量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光吸收儀</a:t>
            </a:r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>
              <a:spcBef>
                <a:spcPct val="0"/>
              </a:spcBef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BIA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Bioelectrical Impedance Analysis, BIA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）身體阻抗儀</a:t>
            </a:r>
          </a:p>
        </p:txBody>
      </p:sp>
    </p:spTree>
    <p:extLst>
      <p:ext uri="{BB962C8B-B14F-4D97-AF65-F5344CB8AC3E}">
        <p14:creationId xmlns:p14="http://schemas.microsoft.com/office/powerpoint/2010/main" val="233157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4" grpId="0"/>
    </p:bldLst>
  </p:timing>
</p:sld>
</file>

<file path=ppt/theme/theme1.xml><?xml version="1.0" encoding="utf-8"?>
<a:theme xmlns:a="http://schemas.openxmlformats.org/drawingml/2006/main" name="PresenterMedia.com Animated Theme">
  <a:themeElements>
    <a:clrScheme name="my colors">
      <a:dk1>
        <a:sysClr val="windowText" lastClr="000000"/>
      </a:dk1>
      <a:lt1>
        <a:sysClr val="window" lastClr="FFFFFF"/>
      </a:lt1>
      <a:dk2>
        <a:srgbClr val="1C3554"/>
      </a:dk2>
      <a:lt2>
        <a:srgbClr val="BFDBFF"/>
      </a:lt2>
      <a:accent1>
        <a:srgbClr val="0072FF"/>
      </a:accent1>
      <a:accent2>
        <a:srgbClr val="BFDBFF"/>
      </a:accent2>
      <a:accent3>
        <a:srgbClr val="386BA9"/>
      </a:accent3>
      <a:accent4>
        <a:srgbClr val="1C3554"/>
      </a:accent4>
      <a:accent5>
        <a:srgbClr val="38A989"/>
      </a:accent5>
      <a:accent6>
        <a:srgbClr val="FF8800"/>
      </a:accent6>
      <a:hlink>
        <a:srgbClr val="FF8800"/>
      </a:hlink>
      <a:folHlink>
        <a:srgbClr val="FF8800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4108</TotalTime>
  <Words>2084</Words>
  <Application>Microsoft Office PowerPoint</Application>
  <PresentationFormat>寬螢幕</PresentationFormat>
  <Paragraphs>237</Paragraphs>
  <Slides>31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43" baseType="lpstr">
      <vt:lpstr>ＭＳ Ｐゴシック</vt:lpstr>
      <vt:lpstr>微軟正黑體</vt:lpstr>
      <vt:lpstr>新細明體</vt:lpstr>
      <vt:lpstr>Arial</vt:lpstr>
      <vt:lpstr>Calibri</vt:lpstr>
      <vt:lpstr>Impact</vt:lpstr>
      <vt:lpstr>Segoe UI</vt:lpstr>
      <vt:lpstr>Tahoma</vt:lpstr>
      <vt:lpstr>Times New Roman</vt:lpstr>
      <vt:lpstr>Wingdings</vt:lpstr>
      <vt:lpstr>Wingdings 2</vt:lpstr>
      <vt:lpstr>PresenterMedia.com Animated Theme</vt:lpstr>
      <vt:lpstr>銀髮族保健</vt:lpstr>
      <vt:lpstr>銀髮族保健</vt:lpstr>
      <vt:lpstr>壽命延長也許是福氣</vt:lpstr>
      <vt:lpstr>不斷老化的人口結構</vt:lpstr>
      <vt:lpstr>年輕的你，會不會擔心！</vt:lpstr>
      <vt:lpstr>老化會伴隨有：</vt:lpstr>
      <vt:lpstr>尤其是…</vt:lpstr>
      <vt:lpstr>認識肌少症</vt:lpstr>
      <vt:lpstr>肌少症3大指標（亞洲定義）</vt:lpstr>
      <vt:lpstr>關於肌少症</vt:lpstr>
      <vt:lpstr>長期疲勞所造成的影響</vt:lpstr>
      <vt:lpstr>面對挑戰的準備</vt:lpstr>
      <vt:lpstr>蛋白質是肌肉的重要組成</vt:lpstr>
      <vt:lpstr>肌肉的組成</vt:lpstr>
      <vt:lpstr>白胺酸(Leucine)</vt:lpstr>
      <vt:lpstr>異白胺酸(Isoleucine)</vt:lpstr>
      <vt:lpstr>纈胺酸(Valine)</vt:lpstr>
      <vt:lpstr>醫學研究結果</vt:lpstr>
      <vt:lpstr>醫學研究結果</vt:lpstr>
      <vt:lpstr>醫學研究結果</vt:lpstr>
      <vt:lpstr>醫學研究結果</vt:lpstr>
      <vt:lpstr>BCAAs與肌肉合成及體能的關係</vt:lpstr>
      <vt:lpstr>醫學研究結果</vt:lpstr>
      <vt:lpstr>醫學研究結果</vt:lpstr>
      <vt:lpstr>葡萄籽萃取物</vt:lpstr>
      <vt:lpstr>醫學研究結果</vt:lpstr>
      <vt:lpstr>醫學研究結果</vt:lpstr>
      <vt:lpstr>醫學研究結果</vt:lpstr>
      <vt:lpstr>西洋蔘根萃取物 (PANAX GINSENG)</vt:lpstr>
      <vt:lpstr>老得健康又有尊嚴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蛋白質是肌肉的重要組成</dc:title>
  <dc:creator>user</dc:creator>
  <cp:lastModifiedBy>user</cp:lastModifiedBy>
  <cp:revision>82</cp:revision>
  <dcterms:created xsi:type="dcterms:W3CDTF">2017-09-20T14:07:11Z</dcterms:created>
  <dcterms:modified xsi:type="dcterms:W3CDTF">2017-10-25T07:06:38Z</dcterms:modified>
</cp:coreProperties>
</file>